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68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76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14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15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8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180.xml"/>
  <Override ContentType="application/vnd.openxmlformats-officedocument.presentationml.notesSlide+xml" PartName="/ppt/notesSlides/notesSlide17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5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16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87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177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52.xml"/>
  <Override ContentType="application/vnd.openxmlformats-officedocument.presentationml.notesSlide+xml" PartName="/ppt/notesSlides/notesSlide183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167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9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5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90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73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162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88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86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51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166.xml"/>
  <Override ContentType="application/vnd.openxmlformats-officedocument.presentationml.notesSlide+xml" PartName="/ppt/notesSlides/notesSlide182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78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71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16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155.xml"/>
  <Override ContentType="application/vnd.openxmlformats-officedocument.presentationml.notesSlide+xml" PartName="/ppt/notesSlides/notesSlide189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46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9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174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93.xml"/>
  <Override ContentType="application/vnd.openxmlformats-officedocument.presentationml.notesSlide+xml" PartName="/ppt/notesSlides/notesSlide150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59.xml"/>
  <Override ContentType="application/vnd.openxmlformats-officedocument.presentationml.notesSlide+xml" PartName="/ppt/notesSlides/notesSlide185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69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6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79.xml"/>
  <Override ContentType="application/vnd.openxmlformats-officedocument.presentationml.notesSlide+xml" PartName="/ppt/notesSlides/notesSlide165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170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154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81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164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9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158.xml"/>
  <Override ContentType="application/vnd.openxmlformats-officedocument.presentationml.notesSlide+xml" PartName="/ppt/notesSlides/notesSlide175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164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48.xml"/>
  <Override ContentType="application/vnd.openxmlformats-officedocument.presentationml.slide+xml" PartName="/ppt/slides/slide172.xml"/>
  <Override ContentType="application/vnd.openxmlformats-officedocument.presentationml.slide+xml" PartName="/ppt/slides/slide19.xml"/>
  <Override ContentType="application/vnd.openxmlformats-officedocument.presentationml.slide+xml" PartName="/ppt/slides/slide5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94.xml"/>
  <Override ContentType="application/vnd.openxmlformats-officedocument.presentationml.slide+xml" PartName="/ppt/slides/slide156.xml"/>
  <Override ContentType="application/vnd.openxmlformats-officedocument.presentationml.slide+xml" PartName="/ppt/slides/slide71.xml"/>
  <Override ContentType="application/vnd.openxmlformats-officedocument.presentationml.slide+xml" PartName="/ppt/slides/slide179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84.xml"/>
  <Override ContentType="application/vnd.openxmlformats-officedocument.presentationml.slide+xml" PartName="/ppt/slides/slide141.xml"/>
  <Override ContentType="application/vnd.openxmlformats-officedocument.presentationml.slide+xml" PartName="/ppt/slides/slide82.xml"/>
  <Override ContentType="application/vnd.openxmlformats-officedocument.presentationml.slide+xml" PartName="/ppt/slides/slide9.xml"/>
  <Override ContentType="application/vnd.openxmlformats-officedocument.presentationml.slide+xml" PartName="/ppt/slides/slide16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187.xml"/>
  <Override ContentType="application/vnd.openxmlformats-officedocument.presentationml.slide+xml" PartName="/ppt/slides/slide98.xml"/>
  <Override ContentType="application/vnd.openxmlformats-officedocument.presentationml.slide+xml" PartName="/ppt/slides/slide152.xml"/>
  <Override ContentType="application/vnd.openxmlformats-officedocument.presentationml.slide+xml" PartName="/ppt/slides/slide125.xml"/>
  <Override ContentType="application/vnd.openxmlformats-officedocument.presentationml.slide+xml" PartName="/ppt/slides/slide20.xml"/>
  <Override ContentType="application/vnd.openxmlformats-officedocument.presentationml.slide+xml" PartName="/ppt/slides/slide16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59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144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176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180.xml"/>
  <Override ContentType="application/vnd.openxmlformats-officedocument.presentationml.slide+xml" PartName="/ppt/slides/slide18.xml"/>
  <Override ContentType="application/vnd.openxmlformats-officedocument.presentationml.slide+xml" PartName="/ppt/slides/slide52.xml"/>
  <Override ContentType="application/vnd.openxmlformats-officedocument.presentationml.slide+xml" PartName="/ppt/slides/slide95.xml"/>
  <Override ContentType="application/vnd.openxmlformats-officedocument.presentationml.slide+xml" PartName="/ppt/slides/slide181.xml"/>
  <Override ContentType="application/vnd.openxmlformats-officedocument.presentationml.slide+xml" PartName="/ppt/slides/slide157.xml"/>
  <Override ContentType="application/vnd.openxmlformats-officedocument.presentationml.slide+xml" PartName="/ppt/slides/slide77.xml"/>
  <Override ContentType="application/vnd.openxmlformats-officedocument.presentationml.slide+xml" PartName="/ppt/slides/slide165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47.xml"/>
  <Override ContentType="application/vnd.openxmlformats-officedocument.presentationml.slide+xml" PartName="/ppt/slides/slide191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153.xml"/>
  <Override ContentType="application/vnd.openxmlformats-officedocument.presentationml.slide+xml" PartName="/ppt/slides/slide67.xml"/>
  <Override ContentType="application/vnd.openxmlformats-officedocument.presentationml.slide+xml" PartName="/ppt/slides/slide171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169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86.xml"/>
  <Override ContentType="application/vnd.openxmlformats-officedocument.presentationml.slide+xml" PartName="/ppt/slides/slide109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60.xml"/>
  <Override ContentType="application/vnd.openxmlformats-officedocument.presentationml.slide+xml" PartName="/ppt/slides/slide100.xml"/>
  <Override ContentType="application/vnd.openxmlformats-officedocument.presentationml.slide+xml" PartName="/ppt/slides/slide90.xml"/>
  <Override ContentType="application/vnd.openxmlformats-officedocument.presentationml.slide+xml" PartName="/ppt/slides/slide143.xml"/>
  <Override ContentType="application/vnd.openxmlformats-officedocument.presentationml.slide+xml" PartName="/ppt/slides/slide132.xml"/>
  <Override ContentType="application/vnd.openxmlformats-officedocument.presentationml.slide+xml" PartName="/ppt/slides/slide62.xml"/>
  <Override ContentType="application/vnd.openxmlformats-officedocument.presentationml.slide+xml" PartName="/ppt/slides/slide175.xml"/>
  <Override ContentType="application/vnd.openxmlformats-officedocument.presentationml.slide+xml" PartName="/ppt/slides/slide1.xml"/>
  <Override ContentType="application/vnd.openxmlformats-officedocument.presentationml.slide+xml" PartName="/ppt/slides/slide192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8.xml"/>
  <Override ContentType="application/vnd.openxmlformats-officedocument.presentationml.slide+xml" PartName="/ppt/slides/slide158.xml"/>
  <Override ContentType="application/vnd.openxmlformats-officedocument.presentationml.slide+xml" PartName="/ppt/slides/slide115.xml"/>
  <Override ContentType="application/vnd.openxmlformats-officedocument.presentationml.slide+xml" PartName="/ppt/slides/slide3.xml"/>
  <Override ContentType="application/vnd.openxmlformats-officedocument.presentationml.slide+xml" PartName="/ppt/slides/slide182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174.xml"/>
  <Override ContentType="application/vnd.openxmlformats-officedocument.presentationml.slide+xml" PartName="/ppt/slides/slide190.xml"/>
  <Override ContentType="application/vnd.openxmlformats-officedocument.presentationml.slide+xml" PartName="/ppt/slides/slide33.xml"/>
  <Override ContentType="application/vnd.openxmlformats-officedocument.presentationml.slide+xml" PartName="/ppt/slides/slide68.xml"/>
  <Override ContentType="application/vnd.openxmlformats-officedocument.presentationml.slide+xml" PartName="/ppt/slides/slide170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166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4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185.xml"/>
  <Override ContentType="application/vnd.openxmlformats-officedocument.presentationml.slide+xml" PartName="/ppt/slides/slide65.xml"/>
  <Override ContentType="application/vnd.openxmlformats-officedocument.presentationml.slide+xml" PartName="/ppt/slides/slide118.xml"/>
  <Override ContentType="application/vnd.openxmlformats-officedocument.presentationml.slide+xml" PartName="/ppt/slides/slide142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178.xml"/>
  <Override ContentType="application/vnd.openxmlformats-officedocument.presentationml.slide+xml" PartName="/ppt/slides/slide29.xml"/>
  <Override ContentType="application/vnd.openxmlformats-officedocument.presentationml.slide+xml" PartName="/ppt/slides/slide76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14.xml"/>
  <Override ContentType="application/vnd.openxmlformats-officedocument.presentationml.slide+xml" PartName="/ppt/slides/slide163.xml"/>
  <Override ContentType="application/vnd.openxmlformats-officedocument.presentationml.slide+xml" PartName="/ppt/slides/slide127.xml"/>
  <Override ContentType="application/vnd.openxmlformats-officedocument.presentationml.slide+xml" PartName="/ppt/slides/slide146.xml"/>
  <Override ContentType="application/vnd.openxmlformats-officedocument.presentationml.slide+xml" PartName="/ppt/slides/slide150.xml"/>
  <Override ContentType="application/vnd.openxmlformats-officedocument.presentationml.slide+xml" PartName="/ppt/slides/slide189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57.xml"/>
  <Override ContentType="application/vnd.openxmlformats-officedocument.presentationml.slide+xml" PartName="/ppt/slides/slide44.xml"/>
  <Override ContentType="application/vnd.openxmlformats-officedocument.presentationml.slide+xml" PartName="/ppt/slides/slide193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39.xml"/>
  <Override ContentType="application/vnd.openxmlformats-officedocument.presentationml.slide+xml" PartName="/ppt/slides/slide60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15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130.xml"/>
  <Override ContentType="application/vnd.openxmlformats-officedocument.presentationml.slide+xml" PartName="/ppt/slides/slide173.xml"/>
  <Override ContentType="application/vnd.openxmlformats-officedocument.presentationml.slide+xml" PartName="/ppt/slides/slide16.xml"/>
  <Override ContentType="application/vnd.openxmlformats-officedocument.presentationml.slide+xml" PartName="/ppt/slides/slide97.xml"/>
  <Override ContentType="application/vnd.openxmlformats-officedocument.presentationml.slide+xml" PartName="/ppt/slides/slide140.xml"/>
  <Override ContentType="application/vnd.openxmlformats-officedocument.presentationml.slide+xml" PartName="/ppt/slides/slide11.xml"/>
  <Override ContentType="application/vnd.openxmlformats-officedocument.presentationml.slide+xml" PartName="/ppt/slides/slide183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149.xml"/>
  <Override ContentType="application/vnd.openxmlformats-officedocument.presentationml.slide+xml" PartName="/ppt/slides/slide124.xml"/>
  <Override ContentType="application/vnd.openxmlformats-officedocument.presentationml.slide+xml" PartName="/ppt/slides/slide106.xml"/>
  <Override ContentType="application/vnd.openxmlformats-officedocument.presentationml.slide+xml" PartName="/ppt/slides/slide167.xml"/>
  <Override ContentType="application/vnd.openxmlformats-officedocument.presentationml.slide+xml" PartName="/ppt/slides/slide70.xml"/>
  <Override ContentType="application/vnd.openxmlformats-officedocument.presentationml.slide+xml" PartName="/ppt/slides/slide151.xml"/>
  <Override ContentType="application/vnd.openxmlformats-officedocument.presentationml.slide+xml" PartName="/ppt/slides/slide177.xml"/>
  <Override ContentType="application/vnd.openxmlformats-officedocument.presentationml.slide+xml" PartName="/ppt/slides/slide134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145.xml"/>
  <Override ContentType="application/vnd.openxmlformats-officedocument.presentationml.slide+xml" PartName="/ppt/slides/slide188.xml"/>
  <Override ContentType="application/vnd.openxmlformats-officedocument.presentationml.slide+xml" PartName="/ppt/slides/slide162.xml"/>
  <Override ContentType="application/vnd.openxmlformats-officedocument.presentationml.slide+xml" PartName="/ppt/slides/slide32.xml"/>
  <Override ContentType="application/vnd.openxmlformats-officedocument.presentationml.slide+xml" PartName="/ppt/slides/slide75.xml"/>
  <Override ContentType="application/vnd.openxmlformats-officedocument.presentationml.slide+xml" PartName="/ppt/slides/slide58.xml"/>
  <Override ContentType="application/vnd.openxmlformats-officedocument.presentationml.slide+xml" PartName="/ppt/slides/slide15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  <p:sldId id="359" r:id="rId111"/>
    <p:sldId id="360" r:id="rId112"/>
    <p:sldId id="361" r:id="rId113"/>
    <p:sldId id="362" r:id="rId114"/>
    <p:sldId id="363" r:id="rId115"/>
    <p:sldId id="364" r:id="rId116"/>
    <p:sldId id="365" r:id="rId117"/>
    <p:sldId id="366" r:id="rId118"/>
    <p:sldId id="367" r:id="rId119"/>
    <p:sldId id="368" r:id="rId120"/>
    <p:sldId id="369" r:id="rId121"/>
    <p:sldId id="370" r:id="rId122"/>
    <p:sldId id="371" r:id="rId123"/>
    <p:sldId id="372" r:id="rId124"/>
    <p:sldId id="373" r:id="rId125"/>
    <p:sldId id="374" r:id="rId126"/>
    <p:sldId id="375" r:id="rId127"/>
    <p:sldId id="376" r:id="rId128"/>
    <p:sldId id="377" r:id="rId129"/>
    <p:sldId id="378" r:id="rId130"/>
    <p:sldId id="379" r:id="rId131"/>
    <p:sldId id="380" r:id="rId132"/>
    <p:sldId id="381" r:id="rId133"/>
    <p:sldId id="382" r:id="rId134"/>
    <p:sldId id="383" r:id="rId135"/>
    <p:sldId id="384" r:id="rId136"/>
    <p:sldId id="385" r:id="rId137"/>
    <p:sldId id="386" r:id="rId138"/>
    <p:sldId id="387" r:id="rId139"/>
    <p:sldId id="388" r:id="rId140"/>
    <p:sldId id="389" r:id="rId141"/>
    <p:sldId id="390" r:id="rId142"/>
    <p:sldId id="391" r:id="rId143"/>
    <p:sldId id="392" r:id="rId144"/>
    <p:sldId id="393" r:id="rId145"/>
    <p:sldId id="394" r:id="rId146"/>
    <p:sldId id="395" r:id="rId147"/>
    <p:sldId id="396" r:id="rId148"/>
    <p:sldId id="397" r:id="rId149"/>
    <p:sldId id="398" r:id="rId150"/>
    <p:sldId id="399" r:id="rId151"/>
    <p:sldId id="400" r:id="rId152"/>
    <p:sldId id="401" r:id="rId153"/>
    <p:sldId id="402" r:id="rId154"/>
    <p:sldId id="403" r:id="rId155"/>
    <p:sldId id="404" r:id="rId156"/>
    <p:sldId id="405" r:id="rId157"/>
    <p:sldId id="406" r:id="rId158"/>
    <p:sldId id="407" r:id="rId159"/>
    <p:sldId id="408" r:id="rId160"/>
    <p:sldId id="409" r:id="rId161"/>
    <p:sldId id="410" r:id="rId162"/>
    <p:sldId id="411" r:id="rId163"/>
    <p:sldId id="412" r:id="rId164"/>
    <p:sldId id="413" r:id="rId165"/>
    <p:sldId id="414" r:id="rId166"/>
    <p:sldId id="415" r:id="rId167"/>
    <p:sldId id="416" r:id="rId168"/>
    <p:sldId id="417" r:id="rId169"/>
    <p:sldId id="418" r:id="rId170"/>
    <p:sldId id="419" r:id="rId171"/>
    <p:sldId id="420" r:id="rId172"/>
    <p:sldId id="421" r:id="rId173"/>
    <p:sldId id="422" r:id="rId174"/>
    <p:sldId id="423" r:id="rId175"/>
    <p:sldId id="424" r:id="rId176"/>
    <p:sldId id="425" r:id="rId177"/>
    <p:sldId id="426" r:id="rId178"/>
    <p:sldId id="427" r:id="rId179"/>
    <p:sldId id="428" r:id="rId180"/>
    <p:sldId id="429" r:id="rId181"/>
    <p:sldId id="430" r:id="rId182"/>
    <p:sldId id="431" r:id="rId183"/>
    <p:sldId id="432" r:id="rId184"/>
    <p:sldId id="433" r:id="rId185"/>
    <p:sldId id="434" r:id="rId186"/>
    <p:sldId id="435" r:id="rId187"/>
    <p:sldId id="436" r:id="rId188"/>
    <p:sldId id="437" r:id="rId189"/>
    <p:sldId id="438" r:id="rId190"/>
    <p:sldId id="439" r:id="rId191"/>
    <p:sldId id="440" r:id="rId192"/>
    <p:sldId id="441" r:id="rId193"/>
    <p:sldId id="442" r:id="rId194"/>
    <p:sldId id="443" r:id="rId195"/>
    <p:sldId id="444" r:id="rId196"/>
    <p:sldId id="445" r:id="rId197"/>
    <p:sldId id="446" r:id="rId198"/>
    <p:sldId id="447" r:id="rId199"/>
    <p:sldId id="448" r:id="rId200"/>
  </p:sldIdLst>
  <p:sldSz cy="5143500" cx="9144000"/>
  <p:notesSz cx="6858000" cy="9144000"/>
  <p:embeddedFontLst>
    <p:embeddedFont>
      <p:font typeface="Roboto"/>
      <p:regular r:id="rId201"/>
      <p:bold r:id="rId202"/>
      <p:italic r:id="rId203"/>
      <p:boldItalic r:id="rId204"/>
    </p:embeddedFont>
    <p:embeddedFont>
      <p:font typeface="Source Code Pro"/>
      <p:regular r:id="rId205"/>
      <p:bold r:id="rId206"/>
      <p:italic r:id="rId207"/>
      <p:boldItalic r:id="rId208"/>
    </p:embeddedFont>
    <p:embeddedFont>
      <p:font typeface="Roboto Mono"/>
      <p:regular r:id="rId209"/>
      <p:bold r:id="rId210"/>
      <p:italic r:id="rId211"/>
      <p:boldItalic r:id="rId2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E76E9E1-5D69-47B7-B311-9F6F95B8F05C}">
  <a:tblStyle styleId="{5E76E9E1-5D69-47B7-B311-9F6F95B8F05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190" Type="http://schemas.openxmlformats.org/officeDocument/2006/relationships/slide" Target="slides/slide18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194" Type="http://schemas.openxmlformats.org/officeDocument/2006/relationships/slide" Target="slides/slide187.xml"/><Relationship Id="rId43" Type="http://schemas.openxmlformats.org/officeDocument/2006/relationships/slide" Target="slides/slide36.xml"/><Relationship Id="rId193" Type="http://schemas.openxmlformats.org/officeDocument/2006/relationships/slide" Target="slides/slide186.xml"/><Relationship Id="rId46" Type="http://schemas.openxmlformats.org/officeDocument/2006/relationships/slide" Target="slides/slide39.xml"/><Relationship Id="rId192" Type="http://schemas.openxmlformats.org/officeDocument/2006/relationships/slide" Target="slides/slide185.xml"/><Relationship Id="rId45" Type="http://schemas.openxmlformats.org/officeDocument/2006/relationships/slide" Target="slides/slide38.xml"/><Relationship Id="rId191" Type="http://schemas.openxmlformats.org/officeDocument/2006/relationships/slide" Target="slides/slide184.xml"/><Relationship Id="rId48" Type="http://schemas.openxmlformats.org/officeDocument/2006/relationships/slide" Target="slides/slide41.xml"/><Relationship Id="rId187" Type="http://schemas.openxmlformats.org/officeDocument/2006/relationships/slide" Target="slides/slide180.xml"/><Relationship Id="rId47" Type="http://schemas.openxmlformats.org/officeDocument/2006/relationships/slide" Target="slides/slide40.xml"/><Relationship Id="rId186" Type="http://schemas.openxmlformats.org/officeDocument/2006/relationships/slide" Target="slides/slide179.xml"/><Relationship Id="rId185" Type="http://schemas.openxmlformats.org/officeDocument/2006/relationships/slide" Target="slides/slide178.xml"/><Relationship Id="rId49" Type="http://schemas.openxmlformats.org/officeDocument/2006/relationships/slide" Target="slides/slide42.xml"/><Relationship Id="rId184" Type="http://schemas.openxmlformats.org/officeDocument/2006/relationships/slide" Target="slides/slide177.xml"/><Relationship Id="rId189" Type="http://schemas.openxmlformats.org/officeDocument/2006/relationships/slide" Target="slides/slide182.xml"/><Relationship Id="rId188" Type="http://schemas.openxmlformats.org/officeDocument/2006/relationships/slide" Target="slides/slide18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183" Type="http://schemas.openxmlformats.org/officeDocument/2006/relationships/slide" Target="slides/slide176.xml"/><Relationship Id="rId32" Type="http://schemas.openxmlformats.org/officeDocument/2006/relationships/slide" Target="slides/slide25.xml"/><Relationship Id="rId182" Type="http://schemas.openxmlformats.org/officeDocument/2006/relationships/slide" Target="slides/slide175.xml"/><Relationship Id="rId35" Type="http://schemas.openxmlformats.org/officeDocument/2006/relationships/slide" Target="slides/slide28.xml"/><Relationship Id="rId181" Type="http://schemas.openxmlformats.org/officeDocument/2006/relationships/slide" Target="slides/slide174.xml"/><Relationship Id="rId34" Type="http://schemas.openxmlformats.org/officeDocument/2006/relationships/slide" Target="slides/slide27.xml"/><Relationship Id="rId180" Type="http://schemas.openxmlformats.org/officeDocument/2006/relationships/slide" Target="slides/slide173.xml"/><Relationship Id="rId37" Type="http://schemas.openxmlformats.org/officeDocument/2006/relationships/slide" Target="slides/slide30.xml"/><Relationship Id="rId176" Type="http://schemas.openxmlformats.org/officeDocument/2006/relationships/slide" Target="slides/slide169.xml"/><Relationship Id="rId36" Type="http://schemas.openxmlformats.org/officeDocument/2006/relationships/slide" Target="slides/slide29.xml"/><Relationship Id="rId175" Type="http://schemas.openxmlformats.org/officeDocument/2006/relationships/slide" Target="slides/slide168.xml"/><Relationship Id="rId39" Type="http://schemas.openxmlformats.org/officeDocument/2006/relationships/slide" Target="slides/slide32.xml"/><Relationship Id="rId174" Type="http://schemas.openxmlformats.org/officeDocument/2006/relationships/slide" Target="slides/slide167.xml"/><Relationship Id="rId38" Type="http://schemas.openxmlformats.org/officeDocument/2006/relationships/slide" Target="slides/slide31.xml"/><Relationship Id="rId173" Type="http://schemas.openxmlformats.org/officeDocument/2006/relationships/slide" Target="slides/slide166.xml"/><Relationship Id="rId179" Type="http://schemas.openxmlformats.org/officeDocument/2006/relationships/slide" Target="slides/slide172.xml"/><Relationship Id="rId178" Type="http://schemas.openxmlformats.org/officeDocument/2006/relationships/slide" Target="slides/slide171.xml"/><Relationship Id="rId177" Type="http://schemas.openxmlformats.org/officeDocument/2006/relationships/slide" Target="slides/slide170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98" Type="http://schemas.openxmlformats.org/officeDocument/2006/relationships/slide" Target="slides/slide191.xml"/><Relationship Id="rId14" Type="http://schemas.openxmlformats.org/officeDocument/2006/relationships/slide" Target="slides/slide7.xml"/><Relationship Id="rId197" Type="http://schemas.openxmlformats.org/officeDocument/2006/relationships/slide" Target="slides/slide190.xml"/><Relationship Id="rId17" Type="http://schemas.openxmlformats.org/officeDocument/2006/relationships/slide" Target="slides/slide10.xml"/><Relationship Id="rId196" Type="http://schemas.openxmlformats.org/officeDocument/2006/relationships/slide" Target="slides/slide189.xml"/><Relationship Id="rId16" Type="http://schemas.openxmlformats.org/officeDocument/2006/relationships/slide" Target="slides/slide9.xml"/><Relationship Id="rId195" Type="http://schemas.openxmlformats.org/officeDocument/2006/relationships/slide" Target="slides/slide188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199" Type="http://schemas.openxmlformats.org/officeDocument/2006/relationships/slide" Target="slides/slide192.xml"/><Relationship Id="rId84" Type="http://schemas.openxmlformats.org/officeDocument/2006/relationships/slide" Target="slides/slide77.xml"/><Relationship Id="rId83" Type="http://schemas.openxmlformats.org/officeDocument/2006/relationships/slide" Target="slides/slide76.xml"/><Relationship Id="rId86" Type="http://schemas.openxmlformats.org/officeDocument/2006/relationships/slide" Target="slides/slide79.xml"/><Relationship Id="rId85" Type="http://schemas.openxmlformats.org/officeDocument/2006/relationships/slide" Target="slides/slide78.xml"/><Relationship Id="rId88" Type="http://schemas.openxmlformats.org/officeDocument/2006/relationships/slide" Target="slides/slide81.xml"/><Relationship Id="rId150" Type="http://schemas.openxmlformats.org/officeDocument/2006/relationships/slide" Target="slides/slide143.xml"/><Relationship Id="rId87" Type="http://schemas.openxmlformats.org/officeDocument/2006/relationships/slide" Target="slides/slide80.xml"/><Relationship Id="rId89" Type="http://schemas.openxmlformats.org/officeDocument/2006/relationships/slide" Target="slides/slide82.xml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149" Type="http://schemas.openxmlformats.org/officeDocument/2006/relationships/slide" Target="slides/slide142.xml"/><Relationship Id="rId4" Type="http://schemas.openxmlformats.org/officeDocument/2006/relationships/tableStyles" Target="tableStyles.xml"/><Relationship Id="rId148" Type="http://schemas.openxmlformats.org/officeDocument/2006/relationships/slide" Target="slides/slide141.xml"/><Relationship Id="rId9" Type="http://schemas.openxmlformats.org/officeDocument/2006/relationships/slide" Target="slides/slide2.xml"/><Relationship Id="rId143" Type="http://schemas.openxmlformats.org/officeDocument/2006/relationships/slide" Target="slides/slide136.xml"/><Relationship Id="rId142" Type="http://schemas.openxmlformats.org/officeDocument/2006/relationships/slide" Target="slides/slide135.xml"/><Relationship Id="rId141" Type="http://schemas.openxmlformats.org/officeDocument/2006/relationships/slide" Target="slides/slide134.xml"/><Relationship Id="rId140" Type="http://schemas.openxmlformats.org/officeDocument/2006/relationships/slide" Target="slides/slide133.xml"/><Relationship Id="rId5" Type="http://schemas.openxmlformats.org/officeDocument/2006/relationships/slideMaster" Target="slideMasters/slideMaster1.xml"/><Relationship Id="rId147" Type="http://schemas.openxmlformats.org/officeDocument/2006/relationships/slide" Target="slides/slide140.xml"/><Relationship Id="rId6" Type="http://schemas.openxmlformats.org/officeDocument/2006/relationships/slideMaster" Target="slideMasters/slideMaster2.xml"/><Relationship Id="rId146" Type="http://schemas.openxmlformats.org/officeDocument/2006/relationships/slide" Target="slides/slide139.xml"/><Relationship Id="rId7" Type="http://schemas.openxmlformats.org/officeDocument/2006/relationships/notesMaster" Target="notesMasters/notesMaster1.xml"/><Relationship Id="rId145" Type="http://schemas.openxmlformats.org/officeDocument/2006/relationships/slide" Target="slides/slide138.xml"/><Relationship Id="rId8" Type="http://schemas.openxmlformats.org/officeDocument/2006/relationships/slide" Target="slides/slide1.xml"/><Relationship Id="rId144" Type="http://schemas.openxmlformats.org/officeDocument/2006/relationships/slide" Target="slides/slide137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75" Type="http://schemas.openxmlformats.org/officeDocument/2006/relationships/slide" Target="slides/slide68.xml"/><Relationship Id="rId74" Type="http://schemas.openxmlformats.org/officeDocument/2006/relationships/slide" Target="slides/slide67.xml"/><Relationship Id="rId77" Type="http://schemas.openxmlformats.org/officeDocument/2006/relationships/slide" Target="slides/slide70.xml"/><Relationship Id="rId76" Type="http://schemas.openxmlformats.org/officeDocument/2006/relationships/slide" Target="slides/slide69.xml"/><Relationship Id="rId79" Type="http://schemas.openxmlformats.org/officeDocument/2006/relationships/slide" Target="slides/slide72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139" Type="http://schemas.openxmlformats.org/officeDocument/2006/relationships/slide" Target="slides/slide132.xml"/><Relationship Id="rId138" Type="http://schemas.openxmlformats.org/officeDocument/2006/relationships/slide" Target="slides/slide131.xml"/><Relationship Id="rId137" Type="http://schemas.openxmlformats.org/officeDocument/2006/relationships/slide" Target="slides/slide130.xml"/><Relationship Id="rId132" Type="http://schemas.openxmlformats.org/officeDocument/2006/relationships/slide" Target="slides/slide125.xml"/><Relationship Id="rId131" Type="http://schemas.openxmlformats.org/officeDocument/2006/relationships/slide" Target="slides/slide124.xml"/><Relationship Id="rId130" Type="http://schemas.openxmlformats.org/officeDocument/2006/relationships/slide" Target="slides/slide123.xml"/><Relationship Id="rId136" Type="http://schemas.openxmlformats.org/officeDocument/2006/relationships/slide" Target="slides/slide129.xml"/><Relationship Id="rId135" Type="http://schemas.openxmlformats.org/officeDocument/2006/relationships/slide" Target="slides/slide128.xml"/><Relationship Id="rId134" Type="http://schemas.openxmlformats.org/officeDocument/2006/relationships/slide" Target="slides/slide127.xml"/><Relationship Id="rId133" Type="http://schemas.openxmlformats.org/officeDocument/2006/relationships/slide" Target="slides/slide126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66" Type="http://schemas.openxmlformats.org/officeDocument/2006/relationships/slide" Target="slides/slide59.xml"/><Relationship Id="rId172" Type="http://schemas.openxmlformats.org/officeDocument/2006/relationships/slide" Target="slides/slide165.xml"/><Relationship Id="rId65" Type="http://schemas.openxmlformats.org/officeDocument/2006/relationships/slide" Target="slides/slide58.xml"/><Relationship Id="rId171" Type="http://schemas.openxmlformats.org/officeDocument/2006/relationships/slide" Target="slides/slide164.xml"/><Relationship Id="rId68" Type="http://schemas.openxmlformats.org/officeDocument/2006/relationships/slide" Target="slides/slide61.xml"/><Relationship Id="rId170" Type="http://schemas.openxmlformats.org/officeDocument/2006/relationships/slide" Target="slides/slide163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165" Type="http://schemas.openxmlformats.org/officeDocument/2006/relationships/slide" Target="slides/slide158.xml"/><Relationship Id="rId69" Type="http://schemas.openxmlformats.org/officeDocument/2006/relationships/slide" Target="slides/slide62.xml"/><Relationship Id="rId164" Type="http://schemas.openxmlformats.org/officeDocument/2006/relationships/slide" Target="slides/slide157.xml"/><Relationship Id="rId163" Type="http://schemas.openxmlformats.org/officeDocument/2006/relationships/slide" Target="slides/slide156.xml"/><Relationship Id="rId162" Type="http://schemas.openxmlformats.org/officeDocument/2006/relationships/slide" Target="slides/slide155.xml"/><Relationship Id="rId169" Type="http://schemas.openxmlformats.org/officeDocument/2006/relationships/slide" Target="slides/slide162.xml"/><Relationship Id="rId168" Type="http://schemas.openxmlformats.org/officeDocument/2006/relationships/slide" Target="slides/slide161.xml"/><Relationship Id="rId167" Type="http://schemas.openxmlformats.org/officeDocument/2006/relationships/slide" Target="slides/slide160.xml"/><Relationship Id="rId166" Type="http://schemas.openxmlformats.org/officeDocument/2006/relationships/slide" Target="slides/slide159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5" Type="http://schemas.openxmlformats.org/officeDocument/2006/relationships/slide" Target="slides/slide48.xml"/><Relationship Id="rId161" Type="http://schemas.openxmlformats.org/officeDocument/2006/relationships/slide" Target="slides/slide154.xml"/><Relationship Id="rId54" Type="http://schemas.openxmlformats.org/officeDocument/2006/relationships/slide" Target="slides/slide47.xml"/><Relationship Id="rId160" Type="http://schemas.openxmlformats.org/officeDocument/2006/relationships/slide" Target="slides/slide153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159" Type="http://schemas.openxmlformats.org/officeDocument/2006/relationships/slide" Target="slides/slide152.xml"/><Relationship Id="rId59" Type="http://schemas.openxmlformats.org/officeDocument/2006/relationships/slide" Target="slides/slide52.xml"/><Relationship Id="rId154" Type="http://schemas.openxmlformats.org/officeDocument/2006/relationships/slide" Target="slides/slide147.xml"/><Relationship Id="rId58" Type="http://schemas.openxmlformats.org/officeDocument/2006/relationships/slide" Target="slides/slide51.xml"/><Relationship Id="rId153" Type="http://schemas.openxmlformats.org/officeDocument/2006/relationships/slide" Target="slides/slide146.xml"/><Relationship Id="rId152" Type="http://schemas.openxmlformats.org/officeDocument/2006/relationships/slide" Target="slides/slide145.xml"/><Relationship Id="rId151" Type="http://schemas.openxmlformats.org/officeDocument/2006/relationships/slide" Target="slides/slide144.xml"/><Relationship Id="rId158" Type="http://schemas.openxmlformats.org/officeDocument/2006/relationships/slide" Target="slides/slide151.xml"/><Relationship Id="rId157" Type="http://schemas.openxmlformats.org/officeDocument/2006/relationships/slide" Target="slides/slide150.xml"/><Relationship Id="rId156" Type="http://schemas.openxmlformats.org/officeDocument/2006/relationships/slide" Target="slides/slide149.xml"/><Relationship Id="rId155" Type="http://schemas.openxmlformats.org/officeDocument/2006/relationships/slide" Target="slides/slide148.xml"/><Relationship Id="rId107" Type="http://schemas.openxmlformats.org/officeDocument/2006/relationships/slide" Target="slides/slide100.xml"/><Relationship Id="rId106" Type="http://schemas.openxmlformats.org/officeDocument/2006/relationships/slide" Target="slides/slide99.xml"/><Relationship Id="rId105" Type="http://schemas.openxmlformats.org/officeDocument/2006/relationships/slide" Target="slides/slide98.xml"/><Relationship Id="rId104" Type="http://schemas.openxmlformats.org/officeDocument/2006/relationships/slide" Target="slides/slide97.xml"/><Relationship Id="rId109" Type="http://schemas.openxmlformats.org/officeDocument/2006/relationships/slide" Target="slides/slide102.xml"/><Relationship Id="rId108" Type="http://schemas.openxmlformats.org/officeDocument/2006/relationships/slide" Target="slides/slide101.xml"/><Relationship Id="rId103" Type="http://schemas.openxmlformats.org/officeDocument/2006/relationships/slide" Target="slides/slide96.xml"/><Relationship Id="rId102" Type="http://schemas.openxmlformats.org/officeDocument/2006/relationships/slide" Target="slides/slide95.xml"/><Relationship Id="rId101" Type="http://schemas.openxmlformats.org/officeDocument/2006/relationships/slide" Target="slides/slide94.xml"/><Relationship Id="rId100" Type="http://schemas.openxmlformats.org/officeDocument/2006/relationships/slide" Target="slides/slide93.xml"/><Relationship Id="rId212" Type="http://schemas.openxmlformats.org/officeDocument/2006/relationships/font" Target="fonts/RobotoMono-boldItalic.fntdata"/><Relationship Id="rId211" Type="http://schemas.openxmlformats.org/officeDocument/2006/relationships/font" Target="fonts/RobotoMono-italic.fntdata"/><Relationship Id="rId210" Type="http://schemas.openxmlformats.org/officeDocument/2006/relationships/font" Target="fonts/RobotoMono-bold.fntdata"/><Relationship Id="rId129" Type="http://schemas.openxmlformats.org/officeDocument/2006/relationships/slide" Target="slides/slide122.xml"/><Relationship Id="rId128" Type="http://schemas.openxmlformats.org/officeDocument/2006/relationships/slide" Target="slides/slide121.xml"/><Relationship Id="rId127" Type="http://schemas.openxmlformats.org/officeDocument/2006/relationships/slide" Target="slides/slide120.xml"/><Relationship Id="rId126" Type="http://schemas.openxmlformats.org/officeDocument/2006/relationships/slide" Target="slides/slide119.xml"/><Relationship Id="rId121" Type="http://schemas.openxmlformats.org/officeDocument/2006/relationships/slide" Target="slides/slide114.xml"/><Relationship Id="rId120" Type="http://schemas.openxmlformats.org/officeDocument/2006/relationships/slide" Target="slides/slide113.xml"/><Relationship Id="rId125" Type="http://schemas.openxmlformats.org/officeDocument/2006/relationships/slide" Target="slides/slide118.xml"/><Relationship Id="rId124" Type="http://schemas.openxmlformats.org/officeDocument/2006/relationships/slide" Target="slides/slide117.xml"/><Relationship Id="rId123" Type="http://schemas.openxmlformats.org/officeDocument/2006/relationships/slide" Target="slides/slide116.xml"/><Relationship Id="rId122" Type="http://schemas.openxmlformats.org/officeDocument/2006/relationships/slide" Target="slides/slide115.xml"/><Relationship Id="rId95" Type="http://schemas.openxmlformats.org/officeDocument/2006/relationships/slide" Target="slides/slide88.xml"/><Relationship Id="rId94" Type="http://schemas.openxmlformats.org/officeDocument/2006/relationships/slide" Target="slides/slide87.xml"/><Relationship Id="rId97" Type="http://schemas.openxmlformats.org/officeDocument/2006/relationships/slide" Target="slides/slide90.xml"/><Relationship Id="rId96" Type="http://schemas.openxmlformats.org/officeDocument/2006/relationships/slide" Target="slides/slide89.xml"/><Relationship Id="rId99" Type="http://schemas.openxmlformats.org/officeDocument/2006/relationships/slide" Target="slides/slide92.xml"/><Relationship Id="rId98" Type="http://schemas.openxmlformats.org/officeDocument/2006/relationships/slide" Target="slides/slide91.xml"/><Relationship Id="rId91" Type="http://schemas.openxmlformats.org/officeDocument/2006/relationships/slide" Target="slides/slide84.xml"/><Relationship Id="rId90" Type="http://schemas.openxmlformats.org/officeDocument/2006/relationships/slide" Target="slides/slide83.xml"/><Relationship Id="rId93" Type="http://schemas.openxmlformats.org/officeDocument/2006/relationships/slide" Target="slides/slide86.xml"/><Relationship Id="rId92" Type="http://schemas.openxmlformats.org/officeDocument/2006/relationships/slide" Target="slides/slide85.xml"/><Relationship Id="rId118" Type="http://schemas.openxmlformats.org/officeDocument/2006/relationships/slide" Target="slides/slide111.xml"/><Relationship Id="rId117" Type="http://schemas.openxmlformats.org/officeDocument/2006/relationships/slide" Target="slides/slide110.xml"/><Relationship Id="rId116" Type="http://schemas.openxmlformats.org/officeDocument/2006/relationships/slide" Target="slides/slide109.xml"/><Relationship Id="rId115" Type="http://schemas.openxmlformats.org/officeDocument/2006/relationships/slide" Target="slides/slide108.xml"/><Relationship Id="rId119" Type="http://schemas.openxmlformats.org/officeDocument/2006/relationships/slide" Target="slides/slide112.xml"/><Relationship Id="rId110" Type="http://schemas.openxmlformats.org/officeDocument/2006/relationships/slide" Target="slides/slide103.xml"/><Relationship Id="rId114" Type="http://schemas.openxmlformats.org/officeDocument/2006/relationships/slide" Target="slides/slide107.xml"/><Relationship Id="rId113" Type="http://schemas.openxmlformats.org/officeDocument/2006/relationships/slide" Target="slides/slide106.xml"/><Relationship Id="rId112" Type="http://schemas.openxmlformats.org/officeDocument/2006/relationships/slide" Target="slides/slide105.xml"/><Relationship Id="rId111" Type="http://schemas.openxmlformats.org/officeDocument/2006/relationships/slide" Target="slides/slide104.xml"/><Relationship Id="rId206" Type="http://schemas.openxmlformats.org/officeDocument/2006/relationships/font" Target="fonts/SourceCodePro-bold.fntdata"/><Relationship Id="rId205" Type="http://schemas.openxmlformats.org/officeDocument/2006/relationships/font" Target="fonts/SourceCodePro-regular.fntdata"/><Relationship Id="rId204" Type="http://schemas.openxmlformats.org/officeDocument/2006/relationships/font" Target="fonts/Roboto-boldItalic.fntdata"/><Relationship Id="rId203" Type="http://schemas.openxmlformats.org/officeDocument/2006/relationships/font" Target="fonts/Roboto-italic.fntdata"/><Relationship Id="rId209" Type="http://schemas.openxmlformats.org/officeDocument/2006/relationships/font" Target="fonts/RobotoMono-regular.fntdata"/><Relationship Id="rId208" Type="http://schemas.openxmlformats.org/officeDocument/2006/relationships/font" Target="fonts/SourceCodePro-boldItalic.fntdata"/><Relationship Id="rId207" Type="http://schemas.openxmlformats.org/officeDocument/2006/relationships/font" Target="fonts/SourceCodePro-italic.fntdata"/><Relationship Id="rId202" Type="http://schemas.openxmlformats.org/officeDocument/2006/relationships/font" Target="fonts/Roboto-bold.fntdata"/><Relationship Id="rId201" Type="http://schemas.openxmlformats.org/officeDocument/2006/relationships/font" Target="fonts/Roboto-regular.fntdata"/><Relationship Id="rId200" Type="http://schemas.openxmlformats.org/officeDocument/2006/relationships/slide" Target="slides/slide19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27.xml"/><Relationship Id="rId4" Type="http://schemas.openxmlformats.org/officeDocument/2006/relationships/slide" Target="/ppt/slides/slide56.xml"/><Relationship Id="rId11" Type="http://schemas.openxmlformats.org/officeDocument/2006/relationships/slide" Target="/ppt/slides/slide177.xml"/><Relationship Id="rId10" Type="http://schemas.openxmlformats.org/officeDocument/2006/relationships/slide" Target="/ppt/slides/slide144.xml"/><Relationship Id="rId9" Type="http://schemas.openxmlformats.org/officeDocument/2006/relationships/slide" Target="/ppt/slides/slide90.xml"/><Relationship Id="rId5" Type="http://schemas.openxmlformats.org/officeDocument/2006/relationships/slide" Target="/ppt/slides/slide64.xml"/><Relationship Id="rId6" Type="http://schemas.openxmlformats.org/officeDocument/2006/relationships/slide" Target="/ppt/slides/slide75.xml"/><Relationship Id="rId7" Type="http://schemas.openxmlformats.org/officeDocument/2006/relationships/slide" Target="/ppt/slides/slide78.xml"/><Relationship Id="rId8" Type="http://schemas.openxmlformats.org/officeDocument/2006/relationships/slide" Target="/ppt/slides/slide85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5b0d56c5c_1_1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a5b0d56c5c_1_1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5b0d56c5c_1_1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a5b0d56c5c_1_1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a5b0d56c5c_1_19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5" name="Google Shape;725;ga5b0d56c5c_1_1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a5b0d56c5c_1_1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1" name="Google Shape;731;ga5b0d56c5c_1_1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a5b0d56c5c_1_19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8" name="Google Shape;738;ga5b0d56c5c_1_19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a5b0d56c5c_1_1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4" name="Google Shape;744;ga5b0d56c5c_1_1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a5b0d56c5c_1_1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0" name="Google Shape;750;ga5b0d56c5c_1_1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a5b0d56c5c_1_19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6" name="Google Shape;756;ga5b0d56c5c_1_19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a5b0d56c5c_1_1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2" name="Google Shape;762;ga5b0d56c5c_1_1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a5b0d56c5c_1_19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8" name="Google Shape;768;ga5b0d56c5c_1_19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a5b0d56c5c_1_19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5" name="Google Shape;775;ga5b0d56c5c_1_19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a5b0d56c5c_1_1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1" name="Google Shape;781;ga5b0d56c5c_1_1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5b0d56c5c_1_1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a5b0d56c5c_1_1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a5b0d56c5c_1_19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7" name="Google Shape;787;ga5b0d56c5c_1_1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a5b0d56c5c_1_1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3" name="Google Shape;793;ga5b0d56c5c_1_1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a5b0d56c5c_1_2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9" name="Google Shape;799;ga5b0d56c5c_1_2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a5b0d56c5c_1_2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5" name="Google Shape;805;ga5b0d56c5c_1_2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a5b0d56c5c_1_2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1" name="Google Shape;811;ga5b0d56c5c_1_2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a5b0d56c5c_1_2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7" name="Google Shape;817;ga5b0d56c5c_1_2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a5b0d56c5c_1_20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3" name="Google Shape;823;ga5b0d56c5c_1_2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a5b0d56c5c_1_20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9" name="Google Shape;829;ga5b0d56c5c_1_20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a5b0d56c5c_1_2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5" name="Google Shape;835;ga5b0d56c5c_1_2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a5b0d56c5c_1_20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1" name="Google Shape;841;ga5b0d56c5c_1_20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5b0d56c5c_1_1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a5b0d56c5c_1_1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a5b0d56c5c_1_2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7" name="Google Shape;847;ga5b0d56c5c_1_2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a5b0d56c5c_1_20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3" name="Google Shape;853;ga5b0d56c5c_1_20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a5b0d56c5c_1_2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9" name="Google Shape;859;ga5b0d56c5c_1_2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a5b0d56c5c_1_20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6" name="Google Shape;866;ga5b0d56c5c_1_20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a5b0d56c5c_1_20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2" name="Google Shape;872;ga5b0d56c5c_1_2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a5b0d56c5c_1_2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9" name="Google Shape;879;ga5b0d56c5c_1_2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a5b0d56c5c_1_20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5" name="Google Shape;885;ga5b0d56c5c_1_20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a5b0d56c5c_1_20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2" name="Google Shape;892;ga5b0d56c5c_1_20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a5b0d56c5c_1_2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8" name="Google Shape;898;ga5b0d56c5c_1_2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a5b0d56c5c_1_20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7" name="Google Shape;907;ga5b0d56c5c_1_2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5b0d56c5c_1_1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ga5b0d56c5c_1_1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a5b0d56c5c_1_2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4" name="Google Shape;914;ga5b0d56c5c_1_2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a5b0d56c5c_1_2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1" name="Google Shape;921;ga5b0d56c5c_1_2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a5b0d56c5c_1_2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9" name="Google Shape;929;ga5b0d56c5c_1_2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a5b0d56c5c_1_2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8" name="Google Shape;938;ga5b0d56c5c_1_2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a5b0d56c5c_1_2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4" name="Google Shape;944;ga5b0d56c5c_1_2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a5b0d56c5c_1_2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0" name="Google Shape;950;ga5b0d56c5c_1_2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a5b0d56c5c_1_2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6" name="Google Shape;956;ga5b0d56c5c_1_2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a5b0d56c5c_1_2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2" name="Google Shape;962;ga5b0d56c5c_1_2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a5b0d56c5c_1_2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8" name="Google Shape;968;ga5b0d56c5c_1_2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a5b0d56c5c_1_2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4" name="Google Shape;974;ga5b0d56c5c_1_2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5b0d56c5c_1_1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a5b0d56c5c_1_1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a5b0d56c5c_1_2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0" name="Google Shape;980;ga5b0d56c5c_1_2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a5b0d56c5c_1_2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6" name="Google Shape;986;ga5b0d56c5c_1_2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a5b0d56c5c_1_2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2" name="Google Shape;992;ga5b0d56c5c_1_2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a5b0d56c5c_1_2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8" name="Google Shape;998;ga5b0d56c5c_1_2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a5b0d56c5c_1_2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4" name="Google Shape;1004;ga5b0d56c5c_1_2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a5b0d56c5c_1_2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0" name="Google Shape;1010;ga5b0d56c5c_1_2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a5b0d56c5c_1_2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6" name="Google Shape;1016;ga5b0d56c5c_1_2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a5b0d56c5c_1_2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3" name="Google Shape;1023;ga5b0d56c5c_1_2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a5b0d56c5c_1_2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9" name="Google Shape;1029;ga5b0d56c5c_1_2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a5b0d56c5c_1_2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5" name="Google Shape;1035;ga5b0d56c5c_1_2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a5b0d56c5c_1_1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a5b0d56c5c_1_1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a5b0d56c5c_1_2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1" name="Google Shape;1041;ga5b0d56c5c_1_2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a5b0d56c5c_1_2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7" name="Google Shape;1047;ga5b0d56c5c_1_2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a5b0d56c5c_1_2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3" name="Google Shape;1053;ga5b0d56c5c_1_2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a5b0d56c5c_1_2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9" name="Google Shape;1059;ga5b0d56c5c_1_2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a5b0d56c5c_1_2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5" name="Google Shape;1065;ga5b0d56c5c_1_2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a5b0d56c5c_1_2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2" name="Google Shape;1072;ga5b0d56c5c_1_2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a5b0d56c5c_1_2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8" name="Google Shape;1078;ga5b0d56c5c_1_2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a5b0d56c5c_1_2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5" name="Google Shape;1085;ga5b0d56c5c_1_2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a5b0d56c5c_1_2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1" name="Google Shape;1091;ga5b0d56c5c_1_2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a5b0d56c5c_1_2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8" name="Google Shape;1098;ga5b0d56c5c_1_2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5b0d56c5c_1_1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a5b0d56c5c_1_1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a5b0d56c5c_1_2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4" name="Google Shape;1104;ga5b0d56c5c_1_2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a5b0d56c5c_1_2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1" name="Google Shape;1111;ga5b0d56c5c_1_2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a5b0d56c5c_1_2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8" name="Google Shape;1118;ga5b0d56c5c_1_2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a5b0d56c5c_1_2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5" name="Google Shape;1125;ga5b0d56c5c_1_2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a5b0d56c5c_1_2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1" name="Google Shape;1131;ga5b0d56c5c_1_2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a5b0d56c5c_1_22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7" name="Google Shape;1137;ga5b0d56c5c_1_2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a5b0d56c5c_1_23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5" name="Google Shape;1175;ga5b0d56c5c_1_2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ga5b0d56c5c_1_23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3" name="Google Shape;1213;ga5b0d56c5c_1_2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a5b0d56c5c_1_23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0" name="Google Shape;1220;ga5b0d56c5c_1_2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a5b0d56c5c_1_23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7" name="Google Shape;1227;ga5b0d56c5c_1_2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a5b0d56c5c_1_1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a5b0d56c5c_1_1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a5b0d56c5c_1_23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5" name="Google Shape;1235;ga5b0d56c5c_1_2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a5b0d56c5c_1_23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4" name="Google Shape;1244;ga5b0d56c5c_1_2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ga5b0d56c5c_1_23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1" name="Google Shape;1251;ga5b0d56c5c_1_2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a5b0d56c5c_1_24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8" name="Google Shape;1258;ga5b0d56c5c_1_2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a5b0d56c5c_1_24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3" name="Google Shape;1263;ga5b0d56c5c_1_2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a5b0d56c5c_1_24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8" name="Google Shape;1268;ga5b0d56c5c_1_2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a5b0d56c5c_1_2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3" name="Google Shape;1273;ga5b0d56c5c_1_2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ga5b0d56c5c_1_2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9" name="Google Shape;1279;ga5b0d56c5c_1_2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a5b0d56c5c_1_2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5" name="Google Shape;1285;ga5b0d56c5c_1_2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a5b0d56c5c_1_2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1" name="Google Shape;1291;ga5b0d56c5c_1_2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a5b0d56c5c_1_1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a5b0d56c5c_1_1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a5b0d56c5c_1_2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7" name="Google Shape;1297;ga5b0d56c5c_1_2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Test on ideone: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/* package whatever; // don't place package name!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java.util.*;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java.lang.*;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java.io.*;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class Ideone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void main (String[] args) throws java.lang.Exception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 = {24};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x2 = {37};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combine(x1, x2);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x3 = {1,2,3};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x4 = {3,4};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combine(x3, x4);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x5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x6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combine(x5, x6);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x7 = {1,1};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x8 = {2,2,2};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combine(x8	, x7);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x9 = {1,3};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x10 = {2,4};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combine(x9, x10);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String s(int[] arr) { return Arrays.toString(arr);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/* Takes two arrays that are already sorted, and combines them into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a single array in sorted order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int[] combine(int[] part1, int[] part2)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 index1 = 0, index2 = 0;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int[] combined = new int[part1.length + part2.length];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while(index1 &lt; part1.length &amp;&amp; 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if(part1[index1] &lt; part2[index2])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else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while(index1 &lt; part1.length)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System.out.println(s(part1) + " + " + s(part2) + " -&gt; " + s(combined));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return combined;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a5b0d56c5c_1_2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3" name="Google Shape;1303;ga5b0d56c5c_1_2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Test on ideone: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/* package whatever; // don't place package name!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java.util.*;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java.lang.*;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java.io.*;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class Ideone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void main (String[] args) throws java.lang.Exception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 = {24};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x2 = {37};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combine(x1, x2);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x3 = {1,2,3};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x4 = {3,4};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combine(x3, x4);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x5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x6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combine(x5, x6);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x7 = {1,1};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x8 = {2,2,2};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combine(x8	, x7);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x9 = {1,3};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x10 = {2,4};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combine(x9, x10);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String s(int[] arr) { return Arrays.toString(arr);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/* Takes two arrays that are already sorted, and combines them into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a single array in sorted order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int[] combine(int[] part1, int[] part2)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 index1 = 0, index2 = 0;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int[] combined = new int[part1.length + part2.length];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while(index1 &lt; part1.length &amp;&amp; 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if(part1[index1] &lt; part2[index2])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else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while(index1 &lt; part1.length)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System.out.println(s(part1) + " + " + s(part2) + " -&gt; " + s(combined));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return combined;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a5b0d56c5c_1_2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0" name="Google Shape;1310;ga5b0d56c5c_1_2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Test on ideone: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/* package whatever; // don't place package name!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java.util.*;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java.lang.*;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java.io.*;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class Ideone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void main (String[] args) throws java.lang.Exception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 = {24};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x2 = {37};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combine(x1, x2);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x3 = {1,2,3};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x4 = {3,4};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combine(x3, x4);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x5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x6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combine(x5, x6);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x7 = {1,1};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x8 = {2,2,2};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combine(x8	, x7);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x9 = {1,3};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x10 = {2,4};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combine(x9, x10);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String s(int[] arr) { return Arrays.toString(arr);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/* Takes two arrays that are already sorted, and combines them into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a single array in sorted order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int[] combine(int[] part1, int[] part2)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 index1 = 0, index2 = 0;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int[] combined = new int[part1.length + part2.length];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while(index1 &lt; part1.length &amp;&amp; 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if(part1[index1] &lt; part2[index2])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else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while(index1 &lt; part1.length)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System.out.println(s(part1) + " + " + s(part2) + " -&gt; " + s(combined));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return combined;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a5b0d56c5c_1_2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6" name="Google Shape;1316;ga5b0d56c5c_1_2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Test on ideone: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/* package whatever; // don't place package name!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java.util.*;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java.lang.*;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java.io.*;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class Ideone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void main (String[] args) throws java.lang.Exception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 = {24};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x2 = {37};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combine(x1, x2);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x3 = {1,2,3};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x4 = {3,4};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combine(x3, x4);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x5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x6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combine(x5, x6);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x7 = {1,1};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x8 = {2,2,2};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combine(x8	, x7);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x9 = {1,3};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x10 = {2,4};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combine(x9, x10);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String s(int[] arr) { return Arrays.toString(arr);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/* Takes two arrays that are already sorted, and combines them into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a single array in sorted order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int[] combine(int[] part1, int[] part2)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 index1 = 0, index2 = 0;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int[] combined = new int[part1.length + part2.length];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while(index1 &lt; part1.length &amp;&amp; 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if(part1[index1] &lt; part2[index2])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else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while(index1 &lt; part1.length)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System.out.println(s(part1) + " + " + s(part2) + " -&gt; " + s(combined));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return combined;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a5b0d56c5c_1_2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3" name="Google Shape;1323;ga5b0d56c5c_1_2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Test on ideone: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/* package whatever; // don't place package name!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java.util.*;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java.lang.*;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java.io.*;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class Ideone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void main (String[] args) throws java.lang.Exception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 = {24};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x2 = {37};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combine(x1, x2);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x3 = {1,2,3};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x4 = {3,4};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combine(x3, x4);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x5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x6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combine(x5, x6);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x7 = {1,1};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x8 = {2,2,2};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combine(x8	, x7);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x9 = {1,3};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x10 = {2,4};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combine(x9, x10);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String s(int[] arr) { return Arrays.toString(arr);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/* Takes two arrays that are already sorted, and combines them into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a single array in sorted order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int[] combine(int[] part1, int[] part2)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 index1 = 0, index2 = 0;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int[] combined = new int[part1.length + part2.length];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while(index1 &lt; part1.length &amp;&amp; 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if(part1[index1] &lt; part2[index2])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else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while(index1 &lt; part1.length)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System.out.println(s(part1) + " + " + s(part2) + " -&gt; " + s(combined));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return combined;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a5b0d56c5c_1_2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9" name="Google Shape;1329;ga5b0d56c5c_1_2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Test on ideone: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/* package whatever; // don't place package name!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java.util.*;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java.lang.*;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import java.io.*;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class Ideone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void main (String[] args) throws java.lang.Exception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 = {24};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x2 = {37};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combine(x1, x2);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x3 = {1,2,3};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x4 = {3,4};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combine(x3, x4);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x5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x6 = {5,6};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combine(x5, x6);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x7 = {1,1};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x8 = {2,2,2};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combine(x8	, x7);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x9 = {1,3};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int [] x10 = {2,4};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combine(x9, x10);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String s(int[] arr) { return Arrays.toString(arr);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/* Takes two arrays that are already sorted, and combines them into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a single array in sorted order */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public static int[] combine(int[] part1, int[] part2)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 index1 = 0, index2 = 0;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int[] combined = new int[part1.length + part2.length];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while(index1 &lt; part1.length &amp;&amp; 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if(part1[index1] &lt; part2[index2])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else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 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while(index1 &lt; part1.length)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part1[index1];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index1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while(index2 &lt; part2.length) 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combined[index1 + index2] = part2[index2];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	// index2 += 1;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//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	System.out.println(s(part1) + " + " + s(part2) + " -&gt; " + s(combined));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  return combined;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  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}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a5b0d56c5c_1_2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6" name="Google Shape;1336;ga5b0d56c5c_1_2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a5b0d56c5c_1_2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5" name="Google Shape;1345;ga5b0d56c5c_1_2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a5b0d56c5c_1_2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8" name="Google Shape;1358;ga5b0d56c5c_1_2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a5b0d56c5c_1_2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4" name="Google Shape;1364;ga5b0d56c5c_1_2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5b0d56c5c_1_15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5b0d56c5c_1_1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a5b0d56c5c_1_2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0" name="Google Shape;1370;ga5b0d56c5c_1_2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a5b0d56c5c_1_2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6" name="Google Shape;1376;ga5b0d56c5c_1_2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a5b0d56c5c_1_2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2" name="Google Shape;1382;ga5b0d56c5c_1_2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a5b0d56c5c_1_2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8" name="Google Shape;1388;ga5b0d56c5c_1_2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5b0d56c5c_1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ga5b0d56c5c_1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a5b0d56c5c_1_15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a5b0d56c5c_1_1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a5b0d56c5c_1_15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a5b0d56c5c_1_1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a5b0d56c5c_1_15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a5b0d56c5c_1_1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5b0d56c5c_1_15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a5b0d56c5c_1_1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5b0d56c5c_1_15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ga5b0d56c5c_1_1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5b0d56c5c_1_15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a5b0d56c5c_1_1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5b0d56c5c_1_15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a5b0d56c5c_1_1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a5b0d56c5c_1_1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a5b0d56c5c_1_1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a5b0d56c5c_1_1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a5b0d56c5c_1_1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5b0d56c5c_1_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a5b0d56c5c_1_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5b0d56c5c_1_1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a5b0d56c5c_1_1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 u="sng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Java Review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JUnit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Interfaces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Generics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Exceptions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ArrayLists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Circular ArrayLists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LinkedLists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Doubly LinkedLists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Stacks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Queues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BFS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DFS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Runtime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Measuring Runtime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Sorting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Maps &amp; HashTables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BSTs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Heaps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Valgrind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Iterators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Summary of Data Structures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Review Quizzes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Midterm 1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➔"/>
            </a:pPr>
            <a:r>
              <a:rPr lang="en" sz="1200" u="sng">
                <a:solidFill>
                  <a:schemeClr val="accent5"/>
                </a:solidFill>
              </a:rPr>
              <a:t>Midterm 2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a5b0d56c5c_1_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ga5b0d56c5c_1_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a5b0d56c5c_1_1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a5b0d56c5c_1_1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a5b0d56c5c_1_15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a5b0d56c5c_1_1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5b0d56c5c_1_15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ga5b0d56c5c_1_1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a5b0d56c5c_1_16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ga5b0d56c5c_1_1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5b0d56c5c_1_16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ga5b0d56c5c_1_1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a5b0d56c5c_1_16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ga5b0d56c5c_1_1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a5b0d56c5c_1_16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a5b0d56c5c_1_1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a5b0d56c5c_1_16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ga5b0d56c5c_1_1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a5b0d56c5c_1_16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a5b0d56c5c_1_1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5b0d56c5c_1_1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a5b0d56c5c_1_1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a5b0d56c5c_1_16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ga5b0d56c5c_1_1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a5b0d56c5c_1_16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ga5b0d56c5c_1_1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a5b0d56c5c_1_16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a5b0d56c5c_1_1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a5b0d56c5c_1_16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ga5b0d56c5c_1_1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a5b0d56c5c_1_16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ga5b0d56c5c_1_1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a5b0d56c5c_1_16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ga5b0d56c5c_1_16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a5b0d56c5c_1_16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ga5b0d56c5c_1_1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a5b0d56c5c_1_16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ga5b0d56c5c_1_1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a5b0d56c5c_1_16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a5b0d56c5c_1_1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a5b0d56c5c_1_16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ga5b0d56c5c_1_1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5b0d56c5c_1_1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a5b0d56c5c_1_1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a5b0d56c5c_1_16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ga5b0d56c5c_1_1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a5b0d56c5c_1_16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ga5b0d56c5c_1_1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5b0d56c5c_1_17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" name="Google Shape;438;ga5b0d56c5c_1_1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a5b0d56c5c_1_17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ga5b0d56c5c_1_1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a5b0d56c5c_1_17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ga5b0d56c5c_1_1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a5b0d56c5c_1_17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ga5b0d56c5c_1_17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a5b0d56c5c_1_1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ga5b0d56c5c_1_1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a5b0d56c5c_1_1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a5b0d56c5c_1_1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a5b0d56c5c_1_1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ga5b0d56c5c_1_1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a5b0d56c5c_1_17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7" name="Google Shape;477;ga5b0d56c5c_1_17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5b0d56c5c_1_1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a5b0d56c5c_1_1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a5b0d56c5c_1_1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3" name="Google Shape;483;ga5b0d56c5c_1_1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a5b0d56c5c_1_1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ga5b0d56c5c_1_1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a5b0d56c5c_1_17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ga5b0d56c5c_1_1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a5b0d56c5c_1_1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ga5b0d56c5c_1_1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a5b0d56c5c_1_1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7" name="Google Shape;507;ga5b0d56c5c_1_1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a5b0d56c5c_1_1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3" name="Google Shape;513;ga5b0d56c5c_1_1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a5b0d56c5c_1_1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9" name="Google Shape;519;ga5b0d56c5c_1_1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a5b0d56c5c_1_17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ga5b0d56c5c_1_17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5b0d56c5c_1_17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ga5b0d56c5c_1_17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a5b0d56c5c_1_17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ga5b0d56c5c_1_17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5b0d56c5c_1_1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a5b0d56c5c_1_1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a5b0d56c5c_1_1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3" name="Google Shape;543;ga5b0d56c5c_1_1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a5b0d56c5c_1_1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" name="Google Shape;549;ga5b0d56c5c_1_1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a5b0d56c5c_1_1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ga5b0d56c5c_1_1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a5b0d56c5c_1_1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1" name="Google Shape;561;ga5b0d56c5c_1_1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a5b0d56c5c_1_1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7" name="Google Shape;567;ga5b0d56c5c_1_1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a5b0d56c5c_1_18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3" name="Google Shape;573;ga5b0d56c5c_1_1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a5b0d56c5c_1_18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ga5b0d56c5c_1_18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a5b0d56c5c_1_18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5" name="Google Shape;585;ga5b0d56c5c_1_1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a5b0d56c5c_1_1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ga5b0d56c5c_1_1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a5b0d56c5c_1_1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6" name="Google Shape;596;ga5b0d56c5c_1_1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5b0d56c5c_1_1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a5b0d56c5c_1_1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a5b0d56c5c_1_1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2" name="Google Shape;602;ga5b0d56c5c_1_1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a5b0d56c5c_1_1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" name="Google Shape;608;ga5b0d56c5c_1_1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a5b0d56c5c_1_1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5" name="Google Shape;615;ga5b0d56c5c_1_1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a5b0d56c5c_1_18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2" name="Google Shape;622;ga5b0d56c5c_1_18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a5b0d56c5c_1_18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9" name="Google Shape;629;ga5b0d56c5c_1_18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a5b0d56c5c_1_1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6" name="Google Shape;636;ga5b0d56c5c_1_1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a5b0d56c5c_1_18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1" name="Google Shape;641;ga5b0d56c5c_1_18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a5b0d56c5c_1_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6" name="Google Shape;646;ga5b0d56c5c_1_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a5b0d56c5c_1_1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3" name="Google Shape;653;ga5b0d56c5c_1_1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a5b0d56c5c_1_1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9" name="Google Shape;659;ga5b0d56c5c_1_1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5b0d56c5c_1_1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a5b0d56c5c_1_1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a5b0d56c5c_1_18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5" name="Google Shape;665;ga5b0d56c5c_1_18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a5b0d56c5c_1_18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1" name="Google Shape;671;ga5b0d56c5c_1_1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a5b0d56c5c_1_19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7" name="Google Shape;677;ga5b0d56c5c_1_19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a5b0d56c5c_1_1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3" name="Google Shape;683;ga5b0d56c5c_1_1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a5b0d56c5c_1_1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9" name="Google Shape;689;ga5b0d56c5c_1_1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a5b0d56c5c_1_19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5" name="Google Shape;695;ga5b0d56c5c_1_19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a5b0d56c5c_1_19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1" name="Google Shape;701;ga5b0d56c5c_1_19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a5b0d56c5c_1_1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a5b0d56c5c_1_1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a5b0d56c5c_1_1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3" name="Google Shape;713;ga5b0d56c5c_1_1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a5b0d56c5c_1_19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9" name="Google Shape;719;ga5b0d56c5c_1_1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14.png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1.xml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6.xml"/><Relationship Id="rId3" Type="http://schemas.openxmlformats.org/officeDocument/2006/relationships/hyperlink" Target="https://www.cs.usfca.edu/~galles/visualization/BST.html" TargetMode="External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1.xml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17.pn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15.pn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5.xml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20.pn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18.pn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19.pn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19.png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2.xml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4.xml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5.xml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6.xml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7.xml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8.xml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9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0.xml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1.xml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2.xml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3.xml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4.xml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5.xml"/></Relationships>
</file>

<file path=ppt/slides/_rels/slide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6.xml"/><Relationship Id="rId3" Type="http://schemas.openxmlformats.org/officeDocument/2006/relationships/image" Target="../media/image21.png"/></Relationships>
</file>

<file path=ppt/slides/_rels/slide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7.xml"/></Relationships>
</file>

<file path=ppt/slides/_rels/slide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8.xml"/></Relationships>
</file>

<file path=ppt/slides/_rels/slide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9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0.xml"/></Relationships>
</file>

<file path=ppt/slides/_rels/slide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1.xml"/></Relationships>
</file>

<file path=ppt/slides/_rels/slide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2.xml"/></Relationships>
</file>

<file path=ppt/slides/_rels/slide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3.xml"/></Relationships>
</file>

<file path=ppt/slides/_rels/slide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4.xml"/></Relationships>
</file>

<file path=ppt/slides/_rels/slide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5.xml"/></Relationships>
</file>

<file path=ppt/slides/_rels/slide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6.xml"/></Relationships>
</file>

<file path=ppt/slides/_rels/slide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7.xml"/></Relationships>
</file>

<file path=ppt/slides/_rels/slide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8.xml"/></Relationships>
</file>

<file path=ppt/slides/_rels/slide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9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0.xml"/></Relationships>
</file>

<file path=ppt/slides/_rels/slide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1.xml"/></Relationships>
</file>

<file path=ppt/slides/_rels/slide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2.xml"/></Relationships>
</file>

<file path=ppt/slides/_rels/slide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3.xml"/></Relationships>
</file>

<file path=ppt/slides/_rels/slide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4.xml"/></Relationships>
</file>

<file path=ppt/slides/_rels/slide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5.xml"/></Relationships>
</file>

<file path=ppt/slides/_rels/slide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6.xml"/></Relationships>
</file>

<file path=ppt/slides/_rels/slide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7.xml"/></Relationships>
</file>

<file path=ppt/slides/_rels/slide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8.xml"/></Relationships>
</file>

<file path=ppt/slides/_rels/slide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9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0.xml"/></Relationships>
</file>

<file path=ppt/slides/_rels/slide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1.xml"/></Relationships>
</file>

<file path=ppt/slides/_rels/slide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2.xml"/></Relationships>
</file>

<file path=ppt/slides/_rels/slide1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3.xml"/></Relationships>
</file>

<file path=ppt/slides/_rels/slide1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4.xml"/></Relationships>
</file>

<file path=ppt/slides/_rels/slide1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5.xml"/></Relationships>
</file>

<file path=ppt/slides/_rels/slide1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6.xml"/></Relationships>
</file>

<file path=ppt/slides/_rels/slide1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7.xml"/></Relationships>
</file>

<file path=ppt/slides/_rels/slide1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8.xml"/></Relationships>
</file>

<file path=ppt/slides/_rels/slide1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9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0.xml"/></Relationships>
</file>

<file path=ppt/slides/_rels/slide1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1.xml"/></Relationships>
</file>

<file path=ppt/slides/_rels/slide1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2.xml"/></Relationships>
</file>

<file path=ppt/slides/_rels/slide1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3.xml"/></Relationships>
</file>

<file path=ppt/slides/_rels/slide1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4.xml"/></Relationships>
</file>

<file path=ppt/slides/_rels/slide1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5.xml"/></Relationships>
</file>

<file path=ppt/slides/_rels/slide1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6.xml"/></Relationships>
</file>

<file path=ppt/slides/_rels/slide1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7.xml"/></Relationships>
</file>

<file path=ppt/slides/_rels/slide1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8.xml"/></Relationships>
</file>

<file path=ppt/slides/_rels/slide1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9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1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0.xml"/></Relationships>
</file>

<file path=ppt/slides/_rels/slide1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1.xml"/></Relationships>
</file>

<file path=ppt/slides/_rels/slide1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2.xml"/></Relationships>
</file>

<file path=ppt/slides/_rels/slide1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144.xml"/><Relationship Id="rId11" Type="http://schemas.openxmlformats.org/officeDocument/2006/relationships/slide" Target="/ppt/slides/slide85.xml"/><Relationship Id="rId10" Type="http://schemas.openxmlformats.org/officeDocument/2006/relationships/slide" Target="/ppt/slides/slide78.xml"/><Relationship Id="rId13" Type="http://schemas.openxmlformats.org/officeDocument/2006/relationships/slide" Target="/ppt/slides/slide97.xml"/><Relationship Id="rId12" Type="http://schemas.openxmlformats.org/officeDocument/2006/relationships/slide" Target="/ppt/slides/slide90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9" Type="http://schemas.openxmlformats.org/officeDocument/2006/relationships/slide" Target="/ppt/slides/slide75.xml"/><Relationship Id="rId15" Type="http://schemas.openxmlformats.org/officeDocument/2006/relationships/slide" Target="/ppt/slides/slide127.xml"/><Relationship Id="rId14" Type="http://schemas.openxmlformats.org/officeDocument/2006/relationships/slide" Target="/ppt/slides/slide116.xml"/><Relationship Id="rId17" Type="http://schemas.openxmlformats.org/officeDocument/2006/relationships/slide" Target="/ppt/slides/slide164.xml"/><Relationship Id="rId16" Type="http://schemas.openxmlformats.org/officeDocument/2006/relationships/slide" Target="/ppt/slides/slide163.xml"/><Relationship Id="rId5" Type="http://schemas.openxmlformats.org/officeDocument/2006/relationships/slide" Target="/ppt/slides/slide27.xml"/><Relationship Id="rId19" Type="http://schemas.openxmlformats.org/officeDocument/2006/relationships/slide" Target="/ppt/slides/slide143.xml"/><Relationship Id="rId6" Type="http://schemas.openxmlformats.org/officeDocument/2006/relationships/slide" Target="/ppt/slides/slide56.xml"/><Relationship Id="rId18" Type="http://schemas.openxmlformats.org/officeDocument/2006/relationships/slide" Target="/ppt/slides/slide177.xml"/><Relationship Id="rId7" Type="http://schemas.openxmlformats.org/officeDocument/2006/relationships/slide" Target="/ppt/slides/slide63.xml"/><Relationship Id="rId8" Type="http://schemas.openxmlformats.org/officeDocument/2006/relationships/slide" Target="/ppt/slides/slide64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9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8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3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idx="1" type="subTitle"/>
          </p:nvPr>
        </p:nvSpPr>
        <p:spPr>
          <a:xfrm>
            <a:off x="357100" y="22480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RESOURCES - there are </a:t>
            </a:r>
            <a:r>
              <a:rPr lang="en" u="sng"/>
              <a:t>MANY</a:t>
            </a:r>
            <a:endParaRPr u="sng"/>
          </a:p>
        </p:txBody>
      </p:sp>
      <p:sp>
        <p:nvSpPr>
          <p:cNvPr id="100" name="Google Shape;100;p25"/>
          <p:cNvSpPr txBox="1"/>
          <p:nvPr/>
        </p:nvSpPr>
        <p:spPr>
          <a:xfrm>
            <a:off x="357100" y="977225"/>
            <a:ext cx="6551400" cy="31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/>
              <a:t>Recordings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Lecture Worksheets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Discussion Slides + Code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/>
              <a:t>Review Quizzes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 over midterm 1 &amp; midterm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Look over </a:t>
            </a:r>
            <a:r>
              <a:rPr lang="en"/>
              <a:t>PA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(submit to PRACTICE_ONLY versions to fix mistakes)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your own practice examples!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59" name="Google Shape;159;p34"/>
          <p:cNvSpPr txBox="1"/>
          <p:nvPr>
            <p:ph idx="1" type="body"/>
          </p:nvPr>
        </p:nvSpPr>
        <p:spPr>
          <a:xfrm>
            <a:off x="311700" y="2382700"/>
            <a:ext cx="8520600" cy="26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compareValues(“a block”, “a black bear”) returns ______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compareValues(“11”, “12”) returns ______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compareValues(“I love CSE”, “I love CSE 12”) returns ______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compareValues(“San Diego”, “San Francisco”) returns ______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0" name="Google Shape;160;p34"/>
          <p:cNvSpPr txBox="1"/>
          <p:nvPr/>
        </p:nvSpPr>
        <p:spPr>
          <a:xfrm>
            <a:off x="388950" y="1334775"/>
            <a:ext cx="8366100" cy="849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int compareValues(String a, String b) {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if (a.compareTo(b) &gt; 0) { return 1; }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return 0;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24"/>
          <p:cNvSpPr txBox="1"/>
          <p:nvPr>
            <p:ph type="ctrTitle"/>
          </p:nvPr>
        </p:nvSpPr>
        <p:spPr>
          <a:xfrm>
            <a:off x="311700" y="2229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Is this a good hash function?</a:t>
            </a:r>
            <a:endParaRPr sz="1800"/>
          </a:p>
        </p:txBody>
      </p:sp>
      <p:sp>
        <p:nvSpPr>
          <p:cNvPr id="728" name="Google Shape;728;p124"/>
          <p:cNvSpPr txBox="1"/>
          <p:nvPr/>
        </p:nvSpPr>
        <p:spPr>
          <a:xfrm>
            <a:off x="388950" y="1334775"/>
            <a:ext cx="8366100" cy="508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return s.length();</a:t>
            </a:r>
            <a:endParaRPr b="0"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25"/>
          <p:cNvSpPr txBox="1"/>
          <p:nvPr>
            <p:ph type="ctrTitle"/>
          </p:nvPr>
        </p:nvSpPr>
        <p:spPr>
          <a:xfrm>
            <a:off x="311700" y="2229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Is this a good hash function?</a:t>
            </a:r>
            <a:endParaRPr sz="1800"/>
          </a:p>
        </p:txBody>
      </p:sp>
      <p:sp>
        <p:nvSpPr>
          <p:cNvPr id="734" name="Google Shape;734;p125"/>
          <p:cNvSpPr txBox="1"/>
          <p:nvPr/>
        </p:nvSpPr>
        <p:spPr>
          <a:xfrm>
            <a:off x="388950" y="1334775"/>
            <a:ext cx="8366100" cy="508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return s.length();</a:t>
            </a:r>
            <a:endParaRPr b="0"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5" name="Google Shape;735;p125"/>
          <p:cNvSpPr txBox="1"/>
          <p:nvPr/>
        </p:nvSpPr>
        <p:spPr>
          <a:xfrm>
            <a:off x="388950" y="2422350"/>
            <a:ext cx="8366100" cy="11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Lato"/>
              <a:buChar char="●"/>
            </a:pPr>
            <a:r>
              <a:rPr b="0" i="0" lang="en" sz="15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All strings of the same length will get mapped to the same bucket if the length of the string is &lt; array size.  So this is </a:t>
            </a:r>
            <a:r>
              <a:rPr b="1" i="0" lang="en" sz="15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b="0" i="0" lang="en" sz="15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 a good hash function.</a:t>
            </a:r>
            <a:endParaRPr b="0" i="0" sz="15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 good hash function is imperative to maintain efficiency in a hash table.  </a:t>
            </a:r>
            <a:endParaRPr b="0" i="0" sz="15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741" name="Google Shape;741;p126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solidFill>
                  <a:srgbClr val="434343"/>
                </a:solidFill>
                <a:highlight>
                  <a:schemeClr val="lt1"/>
                </a:highlight>
              </a:rPr>
              <a:t>What is a good hash function?</a:t>
            </a:r>
            <a:endParaRPr sz="1600"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/>
              <a:t>Hash value is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1600"/>
              <a:t>, i.e. it is determined fully by the data that is being hashed.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/>
              <a:t>Uses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1600"/>
              <a:t> the input data (as much information as possible)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1600"/>
              <a:t> distributes data across the set of hash values. (uniqueness of hash values).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1" lang="en" sz="1600"/>
              <a:t>Note: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1600"/>
              <a:t> modulo the hash code with array size to get index.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rgbClr val="434343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747" name="Google Shape;747;p127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solidFill>
                  <a:srgbClr val="434343"/>
                </a:solidFill>
                <a:highlight>
                  <a:schemeClr val="lt1"/>
                </a:highlight>
              </a:rPr>
              <a:t>What is a good hash function?</a:t>
            </a:r>
            <a:endParaRPr sz="1600"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/>
              <a:t>Hash value is </a:t>
            </a:r>
            <a:r>
              <a:rPr b="1" lang="en" sz="1600">
                <a:solidFill>
                  <a:srgbClr val="FF0000"/>
                </a:solidFill>
              </a:rPr>
              <a:t>deterministic</a:t>
            </a:r>
            <a:r>
              <a:rPr lang="en" sz="1600"/>
              <a:t>, i.e. it is determined fully by the data that is being hashed.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/>
              <a:t>Uses </a:t>
            </a:r>
            <a:r>
              <a:rPr b="1" lang="en" sz="1600">
                <a:solidFill>
                  <a:srgbClr val="FF0000"/>
                </a:solidFill>
              </a:rPr>
              <a:t>all</a:t>
            </a:r>
            <a:r>
              <a:rPr lang="en" sz="1600"/>
              <a:t> the input data (as much information as possible)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b="1" lang="en" sz="1600">
                <a:solidFill>
                  <a:srgbClr val="FF0000"/>
                </a:solidFill>
              </a:rPr>
              <a:t>Uniformly</a:t>
            </a:r>
            <a:r>
              <a:rPr lang="en" sz="1600"/>
              <a:t> distributes data across the set of hash values. (uniqueness of hash values).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1" lang="en" sz="1600"/>
              <a:t>Note: </a:t>
            </a:r>
            <a:r>
              <a:rPr b="1" lang="en" sz="1600">
                <a:solidFill>
                  <a:srgbClr val="FF0000"/>
                </a:solidFill>
              </a:rPr>
              <a:t>Always</a:t>
            </a:r>
            <a:r>
              <a:rPr lang="en" sz="1600"/>
              <a:t> modulo the hash code with array size to get index.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rgbClr val="434343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Load threshold &amp; Expansion factor </a:t>
            </a:r>
            <a:endParaRPr/>
          </a:p>
        </p:txBody>
      </p:sp>
      <p:sp>
        <p:nvSpPr>
          <p:cNvPr id="753" name="Google Shape;753;p128"/>
          <p:cNvSpPr txBox="1"/>
          <p:nvPr>
            <p:ph idx="1" type="body"/>
          </p:nvPr>
        </p:nvSpPr>
        <p:spPr>
          <a:xfrm>
            <a:off x="729450" y="2078875"/>
            <a:ext cx="7688700" cy="24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Once the ratio: </a:t>
            </a:r>
            <a:r>
              <a:rPr b="1" lang="en" sz="1800"/>
              <a:t>size (number of elements inserted) / array.size</a:t>
            </a:r>
            <a:r>
              <a:rPr lang="en" sz="1800"/>
              <a:t> of a hash table exceeds or is equal to a certain </a:t>
            </a:r>
            <a:r>
              <a:rPr i="1" lang="en" sz="1800"/>
              <a:t>load threshold</a:t>
            </a:r>
            <a:r>
              <a:rPr lang="en" sz="1800"/>
              <a:t>, the array of buckets should expand by the expansion factor. </a:t>
            </a:r>
            <a:endParaRPr sz="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600"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This is done in order to maintain efficiency of the hash table and expand range of potential hash values when table starts filling up. (To avoid collisions)</a:t>
            </a:r>
            <a:endParaRPr sz="1800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Rehashing</a:t>
            </a:r>
            <a:endParaRPr/>
          </a:p>
        </p:txBody>
      </p:sp>
      <p:sp>
        <p:nvSpPr>
          <p:cNvPr id="759" name="Google Shape;759;p1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Rehash all existing elements in hashtable once the load threshold is reached and the array is expanded.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It is important to </a:t>
            </a:r>
            <a:r>
              <a:rPr b="1" lang="en" sz="1800"/>
              <a:t>regenerate the index of the bucket of existing keys in the hashtable</a:t>
            </a:r>
            <a:r>
              <a:rPr lang="en" sz="1800"/>
              <a:t>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Same keys can be potentially mapped to different buckets due to change in array size.</a:t>
            </a:r>
            <a:endParaRPr sz="1800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are collisions?</a:t>
            </a:r>
            <a:endParaRPr/>
          </a:p>
        </p:txBody>
      </p:sp>
      <p:sp>
        <p:nvSpPr>
          <p:cNvPr id="765" name="Google Shape;765;p130"/>
          <p:cNvSpPr txBox="1"/>
          <p:nvPr>
            <p:ph idx="1" type="body"/>
          </p:nvPr>
        </p:nvSpPr>
        <p:spPr>
          <a:xfrm>
            <a:off x="729450" y="2078875"/>
            <a:ext cx="7688700" cy="25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A collision occurs when a new key is inserted into a </a:t>
            </a:r>
            <a:r>
              <a:rPr b="1" lang="en" sz="1800"/>
              <a:t>non-empty bucket</a:t>
            </a:r>
            <a:r>
              <a:rPr lang="en" sz="1800"/>
              <a:t>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Common misconception: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 sz="1800"/>
              <a:t>“Updating a key-value pair is a collision”. It is </a:t>
            </a:r>
            <a:r>
              <a:rPr b="1" lang="en" sz="1800"/>
              <a:t>NOT</a:t>
            </a:r>
            <a:r>
              <a:rPr lang="en" sz="1800"/>
              <a:t>! </a:t>
            </a:r>
            <a:br>
              <a:rPr lang="en" sz="1800"/>
            </a:br>
            <a:r>
              <a:rPr lang="en" sz="1800"/>
              <a:t>That is, if a bucket contains a key-value pair and the value of a certain key is replaced via insertion, this is </a:t>
            </a:r>
            <a:r>
              <a:rPr b="1" lang="en" sz="1800"/>
              <a:t>NOT A COLLISION</a:t>
            </a:r>
            <a:r>
              <a:rPr lang="en" sz="1800"/>
              <a:t>.</a:t>
            </a:r>
            <a:endParaRPr sz="1800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Separate Chaining</a:t>
            </a:r>
            <a:endParaRPr/>
          </a:p>
        </p:txBody>
      </p:sp>
      <p:sp>
        <p:nvSpPr>
          <p:cNvPr id="771" name="Google Shape;771;p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Each bucket stores a list of key-value pairs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Multiply keys mapped to the same bucket is maintained by this list</a:t>
            </a:r>
            <a:endParaRPr sz="1500"/>
          </a:p>
        </p:txBody>
      </p:sp>
      <p:pic>
        <p:nvPicPr>
          <p:cNvPr id="772" name="Google Shape;772;p1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65236" y="2791225"/>
            <a:ext cx="3213525" cy="21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778" name="Google Shape;778;p132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A bucket is a</a:t>
            </a:r>
            <a:r>
              <a:rPr lang="en" sz="2000">
                <a:solidFill>
                  <a:srgbClr val="000000"/>
                </a:solidFill>
              </a:rPr>
              <a:t> collection of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rgbClr val="000000"/>
                </a:solidFill>
              </a:rPr>
              <a:t> at a specific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000000"/>
                </a:solidFill>
              </a:rPr>
              <a:t>The load factor is #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rgbClr val="000000"/>
                </a:solidFill>
              </a:rPr>
              <a:t> / #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784" name="Google Shape;784;p133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A bucket is a</a:t>
            </a:r>
            <a:r>
              <a:rPr lang="en" sz="2000">
                <a:solidFill>
                  <a:srgbClr val="000000"/>
                </a:solidFill>
              </a:rPr>
              <a:t> collection of </a:t>
            </a:r>
            <a:r>
              <a:rPr b="1" lang="en" sz="2000">
                <a:solidFill>
                  <a:srgbClr val="FF0000"/>
                </a:solidFill>
              </a:rPr>
              <a:t>elements</a:t>
            </a:r>
            <a:r>
              <a:rPr lang="en" sz="2000">
                <a:solidFill>
                  <a:srgbClr val="000000"/>
                </a:solidFill>
              </a:rPr>
              <a:t> at a specific </a:t>
            </a:r>
            <a:r>
              <a:rPr b="1" lang="en" sz="2000">
                <a:solidFill>
                  <a:srgbClr val="FF0000"/>
                </a:solidFill>
              </a:rPr>
              <a:t>index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000000"/>
                </a:solidFill>
              </a:rPr>
              <a:t>The load factor is # </a:t>
            </a:r>
            <a:r>
              <a:rPr b="1" lang="en" sz="2000">
                <a:solidFill>
                  <a:srgbClr val="FF0000"/>
                </a:solidFill>
              </a:rPr>
              <a:t>elements</a:t>
            </a:r>
            <a:r>
              <a:rPr lang="en" sz="2000">
                <a:solidFill>
                  <a:srgbClr val="000000"/>
                </a:solidFill>
              </a:rPr>
              <a:t> / # </a:t>
            </a:r>
            <a:r>
              <a:rPr b="1" lang="en" sz="2000">
                <a:solidFill>
                  <a:srgbClr val="FF0000"/>
                </a:solidFill>
              </a:rPr>
              <a:t>buckets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66" name="Google Shape;166;p35"/>
          <p:cNvSpPr txBox="1"/>
          <p:nvPr>
            <p:ph idx="1" type="body"/>
          </p:nvPr>
        </p:nvSpPr>
        <p:spPr>
          <a:xfrm>
            <a:off x="311700" y="2382700"/>
            <a:ext cx="8520600" cy="26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compareValues(“a block”, “a black bear”) returns </a:t>
            </a:r>
            <a:r>
              <a:rPr b="1" lang="en">
                <a:solidFill>
                  <a:srgbClr val="FF0000"/>
                </a:solidFill>
              </a:rPr>
              <a:t>1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compareValues(“11”, “12”) returns </a:t>
            </a:r>
            <a:r>
              <a:rPr b="1" lang="en">
                <a:solidFill>
                  <a:srgbClr val="FF0000"/>
                </a:solidFill>
              </a:rPr>
              <a:t>0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compareValues(“I love CSE”, “I love CSE 12”) returns </a:t>
            </a:r>
            <a:r>
              <a:rPr b="1" lang="en">
                <a:solidFill>
                  <a:srgbClr val="FF0000"/>
                </a:solidFill>
              </a:rPr>
              <a:t>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compareValues(“San Diego”, “San Francisco”) returns </a:t>
            </a:r>
            <a:r>
              <a:rPr b="1" lang="en">
                <a:solidFill>
                  <a:srgbClr val="FF0000"/>
                </a:solidFill>
              </a:rPr>
              <a:t>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7" name="Google Shape;167;p35"/>
          <p:cNvSpPr txBox="1"/>
          <p:nvPr/>
        </p:nvSpPr>
        <p:spPr>
          <a:xfrm>
            <a:off x="388950" y="1334775"/>
            <a:ext cx="8366100" cy="849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int compareValues(String a, String b) {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if (a.compareTo(b) &gt; 0) { return 1; }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return 0;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790" name="Google Shape;790;p134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Assign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 to each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 we are trying to keep track of.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Index for entry is determined by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 function that calculates index using key value (USEFUL FOR QUICK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Contains methods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(Object key),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(K key, V value),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(),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(K key, V value) etc.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Keys need to be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put() will essentially do what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() does, however,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000000"/>
                </a:solidFill>
              </a:rPr>
              <a:t>() will not place a new entry as put() does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796" name="Google Shape;796;p135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Assign a </a:t>
            </a:r>
            <a:r>
              <a:rPr b="1" lang="en">
                <a:solidFill>
                  <a:srgbClr val="FF0000"/>
                </a:solidFill>
              </a:rPr>
              <a:t>key</a:t>
            </a:r>
            <a:r>
              <a:rPr lang="en">
                <a:solidFill>
                  <a:srgbClr val="000000"/>
                </a:solidFill>
              </a:rPr>
              <a:t> to each </a:t>
            </a:r>
            <a:r>
              <a:rPr b="1" lang="en">
                <a:solidFill>
                  <a:srgbClr val="FF0000"/>
                </a:solidFill>
              </a:rPr>
              <a:t>value</a:t>
            </a:r>
            <a:r>
              <a:rPr lang="en">
                <a:solidFill>
                  <a:srgbClr val="000000"/>
                </a:solidFill>
              </a:rPr>
              <a:t> we are trying to keep track of.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Index for entry is determined by a </a:t>
            </a:r>
            <a:r>
              <a:rPr b="1" lang="en">
                <a:solidFill>
                  <a:srgbClr val="FF0000"/>
                </a:solidFill>
              </a:rPr>
              <a:t>hash</a:t>
            </a:r>
            <a:r>
              <a:rPr lang="en">
                <a:solidFill>
                  <a:srgbClr val="000000"/>
                </a:solidFill>
              </a:rPr>
              <a:t> function that calculates index using key value (USEFUL FOR QUICK </a:t>
            </a:r>
            <a:r>
              <a:rPr b="1" lang="en">
                <a:solidFill>
                  <a:srgbClr val="FF0000"/>
                </a:solidFill>
              </a:rPr>
              <a:t>LOOKUP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b="1" lang="en">
                <a:solidFill>
                  <a:srgbClr val="FF0000"/>
                </a:solidFill>
              </a:rPr>
              <a:t>INSERT</a:t>
            </a:r>
            <a:r>
              <a:rPr lang="en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Contains methods </a:t>
            </a:r>
            <a:r>
              <a:rPr b="1" lang="en">
                <a:solidFill>
                  <a:srgbClr val="FF0000"/>
                </a:solidFill>
              </a:rPr>
              <a:t>get</a:t>
            </a:r>
            <a:r>
              <a:rPr lang="en">
                <a:solidFill>
                  <a:srgbClr val="000000"/>
                </a:solidFill>
              </a:rPr>
              <a:t>(Object key), </a:t>
            </a:r>
            <a:r>
              <a:rPr b="1" lang="en">
                <a:solidFill>
                  <a:srgbClr val="FF0000"/>
                </a:solidFill>
              </a:rPr>
              <a:t>put</a:t>
            </a:r>
            <a:r>
              <a:rPr lang="en">
                <a:solidFill>
                  <a:srgbClr val="000000"/>
                </a:solidFill>
              </a:rPr>
              <a:t>(K key, V value), </a:t>
            </a:r>
            <a:r>
              <a:rPr b="1" lang="en">
                <a:solidFill>
                  <a:srgbClr val="FF0000"/>
                </a:solidFill>
              </a:rPr>
              <a:t>size</a:t>
            </a:r>
            <a:r>
              <a:rPr lang="en">
                <a:solidFill>
                  <a:srgbClr val="000000"/>
                </a:solidFill>
              </a:rPr>
              <a:t>(), </a:t>
            </a:r>
            <a:r>
              <a:rPr b="1" lang="en">
                <a:solidFill>
                  <a:srgbClr val="FF0000"/>
                </a:solidFill>
              </a:rPr>
              <a:t>replace</a:t>
            </a:r>
            <a:r>
              <a:rPr lang="en">
                <a:solidFill>
                  <a:srgbClr val="000000"/>
                </a:solidFill>
              </a:rPr>
              <a:t>(K key, V value) etc.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Keys need to be </a:t>
            </a:r>
            <a:r>
              <a:rPr b="1" lang="en">
                <a:solidFill>
                  <a:srgbClr val="FF0000"/>
                </a:solidFill>
              </a:rPr>
              <a:t>unique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put() will essentially do what </a:t>
            </a:r>
            <a:r>
              <a:rPr b="1" lang="en">
                <a:solidFill>
                  <a:srgbClr val="FF0000"/>
                </a:solidFill>
              </a:rPr>
              <a:t>replace</a:t>
            </a:r>
            <a:r>
              <a:rPr lang="en">
                <a:solidFill>
                  <a:srgbClr val="000000"/>
                </a:solidFill>
              </a:rPr>
              <a:t>() does, however, </a:t>
            </a:r>
            <a:r>
              <a:rPr b="1" lang="en">
                <a:solidFill>
                  <a:srgbClr val="FF0000"/>
                </a:solidFill>
              </a:rPr>
              <a:t>replace</a:t>
            </a:r>
            <a:r>
              <a:rPr lang="en">
                <a:solidFill>
                  <a:srgbClr val="000000"/>
                </a:solidFill>
              </a:rPr>
              <a:t>() will not place a new entry as put() does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Runtime of operations on Maps</a:t>
            </a:r>
            <a:endParaRPr/>
          </a:p>
        </p:txBody>
      </p:sp>
      <p:graphicFrame>
        <p:nvGraphicFramePr>
          <p:cNvPr id="802" name="Google Shape;802;p136"/>
          <p:cNvGraphicFramePr/>
          <p:nvPr/>
        </p:nvGraphicFramePr>
        <p:xfrm>
          <a:off x="464100" y="16440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1349750"/>
                <a:gridCol w="1349750"/>
                <a:gridCol w="1349750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Maps 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(best)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Maps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(worst)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 / 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lang="en" sz="1400" u="none" cap="none" strike="noStrike"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(prepend)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(append)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delete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Runtime of operations on Maps</a:t>
            </a:r>
            <a:endParaRPr/>
          </a:p>
        </p:txBody>
      </p:sp>
      <p:graphicFrame>
        <p:nvGraphicFramePr>
          <p:cNvPr id="808" name="Google Shape;808;p137"/>
          <p:cNvGraphicFramePr/>
          <p:nvPr/>
        </p:nvGraphicFramePr>
        <p:xfrm>
          <a:off x="464100" y="16440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1349750"/>
                <a:gridCol w="1349750"/>
                <a:gridCol w="1349750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Maps 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(best)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Maps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(worst)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 / 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(prepend)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(append)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delete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HashTables</a:t>
            </a:r>
            <a:endParaRPr b="1"/>
          </a:p>
        </p:txBody>
      </p:sp>
      <p:graphicFrame>
        <p:nvGraphicFramePr>
          <p:cNvPr id="814" name="Google Shape;814;p138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HashTables</a:t>
            </a:r>
            <a:endParaRPr b="1"/>
          </a:p>
        </p:txBody>
      </p:sp>
      <p:graphicFrame>
        <p:nvGraphicFramePr>
          <p:cNvPr id="820" name="Google Shape;820;p139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Binary Search Trees</a:t>
            </a:r>
            <a:endParaRPr/>
          </a:p>
        </p:txBody>
      </p:sp>
      <p:sp>
        <p:nvSpPr>
          <p:cNvPr id="826" name="Google Shape;826;p14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https://www.cs.usfca.edu/~galles/visualization/BST.html</a:t>
            </a:r>
            <a:r>
              <a:rPr lang="en" sz="2400"/>
              <a:t> </a:t>
            </a:r>
            <a:endParaRPr sz="2400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1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832" name="Google Shape;832;p141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If a </a:t>
            </a:r>
            <a:r>
              <a:rPr b="1" lang="en" sz="2000">
                <a:solidFill>
                  <a:schemeClr val="dk1"/>
                </a:solidFill>
              </a:rPr>
              <a:t>new</a:t>
            </a:r>
            <a:r>
              <a:rPr lang="en" sz="2000">
                <a:solidFill>
                  <a:schemeClr val="dk1"/>
                </a:solidFill>
              </a:rPr>
              <a:t> element is </a:t>
            </a:r>
            <a:r>
              <a:rPr b="1" lang="en" sz="2000">
                <a:solidFill>
                  <a:schemeClr val="dk1"/>
                </a:solidFill>
              </a:rPr>
              <a:t>added</a:t>
            </a:r>
            <a:r>
              <a:rPr lang="en" sz="2000">
                <a:solidFill>
                  <a:schemeClr val="dk1"/>
                </a:solidFill>
              </a:rPr>
              <a:t> (with a unique key) to a </a:t>
            </a:r>
            <a:r>
              <a:rPr b="1" lang="en" sz="2000">
                <a:solidFill>
                  <a:schemeClr val="dk1"/>
                </a:solidFill>
              </a:rPr>
              <a:t>BST</a:t>
            </a:r>
            <a:r>
              <a:rPr lang="en" sz="2000">
                <a:solidFill>
                  <a:schemeClr val="dk1"/>
                </a:solidFill>
              </a:rPr>
              <a:t> it will always be added</a:t>
            </a:r>
            <a:r>
              <a:rPr b="1" lang="en" sz="2000">
                <a:solidFill>
                  <a:srgbClr val="FF0000"/>
                </a:solidFill>
              </a:rPr>
              <a:t> </a:t>
            </a:r>
            <a:r>
              <a:rPr lang="en" sz="2000">
                <a:solidFill>
                  <a:srgbClr val="000000"/>
                </a:solidFill>
              </a:rPr>
              <a:t>at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rgbClr val="000000"/>
                </a:solidFill>
              </a:rPr>
              <a:t> most node that has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rgbClr val="000000"/>
                </a:solidFill>
              </a:rPr>
              <a:t> as a left or right child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The </a:t>
            </a:r>
            <a:r>
              <a:rPr b="1" lang="en" sz="2000">
                <a:solidFill>
                  <a:schemeClr val="dk1"/>
                </a:solidFill>
              </a:rPr>
              <a:t>height</a:t>
            </a:r>
            <a:r>
              <a:rPr lang="en" sz="2000">
                <a:solidFill>
                  <a:schemeClr val="dk1"/>
                </a:solidFill>
              </a:rPr>
              <a:t> of a tree is the number of nodes on the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 path from the root to the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 (or to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).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The </a:t>
            </a:r>
            <a:r>
              <a:rPr b="1" lang="en" sz="2000">
                <a:solidFill>
                  <a:schemeClr val="dk1"/>
                </a:solidFill>
              </a:rPr>
              <a:t>best</a:t>
            </a:r>
            <a:r>
              <a:rPr lang="en" sz="2000">
                <a:solidFill>
                  <a:schemeClr val="dk1"/>
                </a:solidFill>
              </a:rPr>
              <a:t> case height for a tree with n elements is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. The </a:t>
            </a:r>
            <a:r>
              <a:rPr b="1" lang="en" sz="2000">
                <a:solidFill>
                  <a:schemeClr val="dk1"/>
                </a:solidFill>
              </a:rPr>
              <a:t>worst</a:t>
            </a:r>
            <a:r>
              <a:rPr lang="en" sz="2000">
                <a:solidFill>
                  <a:schemeClr val="dk1"/>
                </a:solidFill>
              </a:rPr>
              <a:t> case height for a tree with n elements is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838" name="Google Shape;838;p142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If a </a:t>
            </a:r>
            <a:r>
              <a:rPr b="1" lang="en" sz="2000">
                <a:solidFill>
                  <a:schemeClr val="dk1"/>
                </a:solidFill>
              </a:rPr>
              <a:t>new</a:t>
            </a:r>
            <a:r>
              <a:rPr lang="en" sz="2000">
                <a:solidFill>
                  <a:schemeClr val="dk1"/>
                </a:solidFill>
              </a:rPr>
              <a:t> element is </a:t>
            </a:r>
            <a:r>
              <a:rPr b="1" lang="en" sz="2000">
                <a:solidFill>
                  <a:schemeClr val="dk1"/>
                </a:solidFill>
              </a:rPr>
              <a:t>added</a:t>
            </a:r>
            <a:r>
              <a:rPr lang="en" sz="2000">
                <a:solidFill>
                  <a:schemeClr val="dk1"/>
                </a:solidFill>
              </a:rPr>
              <a:t> (with a unique key) to a </a:t>
            </a:r>
            <a:r>
              <a:rPr b="1" lang="en" sz="2000">
                <a:solidFill>
                  <a:schemeClr val="dk1"/>
                </a:solidFill>
              </a:rPr>
              <a:t>BST</a:t>
            </a:r>
            <a:r>
              <a:rPr lang="en" sz="2000">
                <a:solidFill>
                  <a:schemeClr val="dk1"/>
                </a:solidFill>
              </a:rPr>
              <a:t> it will always be added</a:t>
            </a:r>
            <a:r>
              <a:rPr b="1" lang="en" sz="2000">
                <a:solidFill>
                  <a:srgbClr val="FF0000"/>
                </a:solidFill>
              </a:rPr>
              <a:t> </a:t>
            </a:r>
            <a:r>
              <a:rPr lang="en" sz="2000">
                <a:solidFill>
                  <a:srgbClr val="000000"/>
                </a:solidFill>
              </a:rPr>
              <a:t>at a </a:t>
            </a:r>
            <a:r>
              <a:rPr b="1" lang="en" sz="2000">
                <a:solidFill>
                  <a:srgbClr val="FF0000"/>
                </a:solidFill>
              </a:rPr>
              <a:t>bottom</a:t>
            </a:r>
            <a:r>
              <a:rPr lang="en" sz="2000">
                <a:solidFill>
                  <a:srgbClr val="000000"/>
                </a:solidFill>
              </a:rPr>
              <a:t> most node that has </a:t>
            </a:r>
            <a:r>
              <a:rPr b="1" lang="en" sz="2000">
                <a:solidFill>
                  <a:srgbClr val="FF0000"/>
                </a:solidFill>
              </a:rPr>
              <a:t>null</a:t>
            </a:r>
            <a:r>
              <a:rPr lang="en" sz="2000">
                <a:solidFill>
                  <a:srgbClr val="000000"/>
                </a:solidFill>
              </a:rPr>
              <a:t> as a left or right child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The </a:t>
            </a:r>
            <a:r>
              <a:rPr b="1" lang="en" sz="2000">
                <a:solidFill>
                  <a:schemeClr val="dk1"/>
                </a:solidFill>
              </a:rPr>
              <a:t>height</a:t>
            </a:r>
            <a:r>
              <a:rPr lang="en" sz="2000">
                <a:solidFill>
                  <a:schemeClr val="dk1"/>
                </a:solidFill>
              </a:rPr>
              <a:t> of a tree is the number of nodes on the </a:t>
            </a:r>
            <a:r>
              <a:rPr b="1" lang="en" sz="2000">
                <a:solidFill>
                  <a:srgbClr val="FF0000"/>
                </a:solidFill>
              </a:rPr>
              <a:t>longest</a:t>
            </a:r>
            <a:r>
              <a:rPr lang="en" sz="2000">
                <a:solidFill>
                  <a:schemeClr val="dk1"/>
                </a:solidFill>
              </a:rPr>
              <a:t> path from the root to the </a:t>
            </a:r>
            <a:r>
              <a:rPr b="1" lang="en" sz="2000">
                <a:solidFill>
                  <a:srgbClr val="FF0000"/>
                </a:solidFill>
              </a:rPr>
              <a:t>bottom</a:t>
            </a:r>
            <a:r>
              <a:rPr lang="en" sz="2000">
                <a:solidFill>
                  <a:schemeClr val="dk1"/>
                </a:solidFill>
              </a:rPr>
              <a:t> (or to a </a:t>
            </a:r>
            <a:r>
              <a:rPr b="1" lang="en" sz="2000">
                <a:solidFill>
                  <a:srgbClr val="FF0000"/>
                </a:solidFill>
              </a:rPr>
              <a:t>leaf</a:t>
            </a:r>
            <a:r>
              <a:rPr lang="en" sz="2000">
                <a:solidFill>
                  <a:schemeClr val="dk1"/>
                </a:solidFill>
              </a:rPr>
              <a:t>).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The </a:t>
            </a:r>
            <a:r>
              <a:rPr b="1" lang="en" sz="2000">
                <a:solidFill>
                  <a:schemeClr val="dk1"/>
                </a:solidFill>
              </a:rPr>
              <a:t>best</a:t>
            </a:r>
            <a:r>
              <a:rPr lang="en" sz="2000">
                <a:solidFill>
                  <a:schemeClr val="dk1"/>
                </a:solidFill>
              </a:rPr>
              <a:t> case height for a tree with n elements is </a:t>
            </a:r>
            <a:r>
              <a:rPr b="1" lang="en" sz="2000">
                <a:solidFill>
                  <a:srgbClr val="FF0000"/>
                </a:solidFill>
              </a:rPr>
              <a:t>lgn</a:t>
            </a:r>
            <a:r>
              <a:rPr lang="en" sz="2000">
                <a:solidFill>
                  <a:schemeClr val="dk1"/>
                </a:solidFill>
              </a:rPr>
              <a:t>. The </a:t>
            </a:r>
            <a:r>
              <a:rPr b="1" lang="en" sz="2000">
                <a:solidFill>
                  <a:schemeClr val="dk1"/>
                </a:solidFill>
              </a:rPr>
              <a:t>worst</a:t>
            </a:r>
            <a:r>
              <a:rPr lang="en" sz="2000">
                <a:solidFill>
                  <a:schemeClr val="dk1"/>
                </a:solidFill>
              </a:rPr>
              <a:t> case height for a tree with n elements is </a:t>
            </a:r>
            <a:r>
              <a:rPr b="1" lang="en" sz="2000">
                <a:solidFill>
                  <a:srgbClr val="FF0000"/>
                </a:solidFill>
              </a:rPr>
              <a:t>n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BSTs</a:t>
            </a:r>
            <a:endParaRPr b="1"/>
          </a:p>
        </p:txBody>
      </p:sp>
      <p:graphicFrame>
        <p:nvGraphicFramePr>
          <p:cNvPr id="844" name="Google Shape;844;p143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73" name="Google Shape;173;p36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Fields with the modifier final are assigned </a:t>
            </a:r>
            <a:r>
              <a:rPr b="1" lang="en">
                <a:solidFill>
                  <a:schemeClr val="dk1"/>
                </a:solidFill>
              </a:rPr>
              <a:t>_______</a:t>
            </a:r>
            <a:r>
              <a:rPr lang="en">
                <a:solidFill>
                  <a:schemeClr val="dk1"/>
                </a:solidFill>
              </a:rPr>
              <a:t> in the </a:t>
            </a:r>
            <a:r>
              <a:rPr b="1" lang="en">
                <a:solidFill>
                  <a:schemeClr val="dk1"/>
                </a:solidFill>
              </a:rPr>
              <a:t>_______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Static fields are stored on the </a:t>
            </a:r>
            <a:r>
              <a:rPr b="1" lang="en">
                <a:solidFill>
                  <a:schemeClr val="dk1"/>
                </a:solidFill>
              </a:rPr>
              <a:t>_______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Non-Static fields are stored on the</a:t>
            </a:r>
            <a:r>
              <a:rPr b="1" lang="en">
                <a:solidFill>
                  <a:schemeClr val="dk1"/>
                </a:solidFill>
              </a:rPr>
              <a:t> _______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Variables are stored on the</a:t>
            </a:r>
            <a:r>
              <a:rPr b="1" lang="en">
                <a:solidFill>
                  <a:schemeClr val="dk1"/>
                </a:solidFill>
              </a:rPr>
              <a:t> _______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BSTs</a:t>
            </a:r>
            <a:endParaRPr b="1"/>
          </a:p>
        </p:txBody>
      </p:sp>
      <p:graphicFrame>
        <p:nvGraphicFramePr>
          <p:cNvPr id="850" name="Google Shape;850;p144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/>
              <a:t>FILL IN THE BLANK</a:t>
            </a:r>
            <a:r>
              <a:rPr lang="en"/>
              <a:t>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/>
          </a:p>
        </p:txBody>
      </p:sp>
      <p:sp>
        <p:nvSpPr>
          <p:cNvPr id="856" name="Google Shape;856;p145"/>
          <p:cNvSpPr txBox="1"/>
          <p:nvPr/>
        </p:nvSpPr>
        <p:spPr>
          <a:xfrm>
            <a:off x="311700" y="1652875"/>
            <a:ext cx="8385600" cy="28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Definition: A tree is a _______ if every level but the last level is completely full, and the last level is filled starting from the leftmost node.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1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/>
              <a:t>FILL IN THE BLANK</a:t>
            </a:r>
            <a:r>
              <a:rPr lang="en"/>
              <a:t>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/>
          </a:p>
        </p:txBody>
      </p:sp>
      <p:sp>
        <p:nvSpPr>
          <p:cNvPr id="862" name="Google Shape;862;p146"/>
          <p:cNvSpPr txBox="1"/>
          <p:nvPr/>
        </p:nvSpPr>
        <p:spPr>
          <a:xfrm>
            <a:off x="311700" y="1652875"/>
            <a:ext cx="8385600" cy="28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Definition: A tree is a </a:t>
            </a:r>
            <a:r>
              <a:rPr b="1" i="0" lang="en" sz="20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complete tree</a:t>
            </a: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if every level but the last level is completely full, and the last level is filled starting from the leftmost node.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3" name="Google Shape;863;p146"/>
          <p:cNvPicPr preferRelativeResize="0"/>
          <p:nvPr/>
        </p:nvPicPr>
        <p:blipFill rotWithShape="1">
          <a:blip r:embed="rId3">
            <a:alphaModFix/>
          </a:blip>
          <a:srcRect b="0" l="0" r="28026" t="0"/>
          <a:stretch/>
        </p:blipFill>
        <p:spPr>
          <a:xfrm>
            <a:off x="1281438" y="2396800"/>
            <a:ext cx="6581124" cy="230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/>
              <a:t>FILL IN THE BLANK</a:t>
            </a:r>
            <a:r>
              <a:rPr lang="en"/>
              <a:t>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/>
          </a:p>
        </p:txBody>
      </p:sp>
      <p:sp>
        <p:nvSpPr>
          <p:cNvPr id="869" name="Google Shape;869;p147"/>
          <p:cNvSpPr txBox="1"/>
          <p:nvPr/>
        </p:nvSpPr>
        <p:spPr>
          <a:xfrm>
            <a:off x="311700" y="1652875"/>
            <a:ext cx="8385600" cy="28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Definition: A tree is a _______ if </a:t>
            </a:r>
            <a:r>
              <a:rPr b="0" i="0" lang="en" sz="20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every node other than the leaves has two children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/>
              <a:t>FILL IN THE BLANK</a:t>
            </a:r>
            <a:r>
              <a:rPr lang="en"/>
              <a:t>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/>
          </a:p>
        </p:txBody>
      </p:sp>
      <p:sp>
        <p:nvSpPr>
          <p:cNvPr id="875" name="Google Shape;875;p148"/>
          <p:cNvSpPr txBox="1"/>
          <p:nvPr/>
        </p:nvSpPr>
        <p:spPr>
          <a:xfrm>
            <a:off x="311700" y="1652875"/>
            <a:ext cx="8385600" cy="28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Definition: A tree is a </a:t>
            </a:r>
            <a:r>
              <a:rPr b="1" i="0" lang="en" sz="20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full tree</a:t>
            </a: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if </a:t>
            </a:r>
            <a:r>
              <a:rPr b="0" i="0" lang="en" sz="20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every node other than the leaves has two children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6" name="Google Shape;876;p1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1050" y="2332613"/>
            <a:ext cx="485775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/>
              <a:t>FILL IN THE BLANK</a:t>
            </a:r>
            <a:r>
              <a:rPr lang="en"/>
              <a:t>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/>
          </a:p>
        </p:txBody>
      </p:sp>
      <p:sp>
        <p:nvSpPr>
          <p:cNvPr id="882" name="Google Shape;882;p149"/>
          <p:cNvSpPr txBox="1"/>
          <p:nvPr/>
        </p:nvSpPr>
        <p:spPr>
          <a:xfrm>
            <a:off x="311700" y="1652875"/>
            <a:ext cx="8385600" cy="28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Definition: A tree is a _______ if </a:t>
            </a:r>
            <a:r>
              <a:rPr b="0" i="0" lang="en" sz="2000" u="none" cap="none" strike="noStrike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for each node, the left and right subtrees have levels that differ in height by at most 1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/>
              <a:t>FILL IN THE BLANK</a:t>
            </a:r>
            <a:r>
              <a:rPr lang="en"/>
              <a:t>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/>
          </a:p>
        </p:txBody>
      </p:sp>
      <p:sp>
        <p:nvSpPr>
          <p:cNvPr id="888" name="Google Shape;888;p150"/>
          <p:cNvSpPr txBox="1"/>
          <p:nvPr/>
        </p:nvSpPr>
        <p:spPr>
          <a:xfrm>
            <a:off x="311700" y="1652875"/>
            <a:ext cx="8385600" cy="28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Definition: A tree is a </a:t>
            </a:r>
            <a:r>
              <a:rPr b="1" i="0" lang="en" sz="20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height-balanced tree</a:t>
            </a: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if </a:t>
            </a:r>
            <a:r>
              <a:rPr b="0" i="0" lang="en" sz="20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for each node, the left and right subtrees have levels that differ in height by at most 1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9" name="Google Shape;889;p1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0250" y="2571750"/>
            <a:ext cx="5143500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5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Heaps</a:t>
            </a:r>
            <a:endParaRPr/>
          </a:p>
        </p:txBody>
      </p:sp>
      <p:sp>
        <p:nvSpPr>
          <p:cNvPr id="895" name="Google Shape;895;p15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400"/>
              <a:t>https://www.cs.usfca.edu/~galles/visualization/Heap.html</a:t>
            </a:r>
            <a:endParaRPr sz="2400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152"/>
          <p:cNvSpPr txBox="1"/>
          <p:nvPr>
            <p:ph type="title"/>
          </p:nvPr>
        </p:nvSpPr>
        <p:spPr>
          <a:xfrm>
            <a:off x="320175" y="5739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HEAPS!!!</a:t>
            </a:r>
            <a:endParaRPr/>
          </a:p>
        </p:txBody>
      </p:sp>
      <p:pic>
        <p:nvPicPr>
          <p:cNvPr id="901" name="Google Shape;901;p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97025" y="897425"/>
            <a:ext cx="5353050" cy="3886200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p152"/>
          <p:cNvSpPr txBox="1"/>
          <p:nvPr/>
        </p:nvSpPr>
        <p:spPr>
          <a:xfrm>
            <a:off x="1071850" y="3932400"/>
            <a:ext cx="4008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(Is actually a max heap)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03" name="Google Shape;903;p152"/>
          <p:cNvCxnSpPr/>
          <p:nvPr/>
        </p:nvCxnSpPr>
        <p:spPr>
          <a:xfrm>
            <a:off x="2088025" y="4308275"/>
            <a:ext cx="94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04" name="Google Shape;904;p152"/>
          <p:cNvSpPr txBox="1"/>
          <p:nvPr/>
        </p:nvSpPr>
        <p:spPr>
          <a:xfrm>
            <a:off x="410650" y="1496425"/>
            <a:ext cx="24081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Min-Heap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value of each node is greater than or equal to the value of its parent, with the minimum-value element at the root.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Main operations: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removeMin,  add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Important subroutines:</a:t>
            </a:r>
            <a:endParaRPr b="0" i="1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Bubble Up and Bubble Down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53"/>
          <p:cNvSpPr txBox="1"/>
          <p:nvPr>
            <p:ph type="title"/>
          </p:nvPr>
        </p:nvSpPr>
        <p:spPr>
          <a:xfrm>
            <a:off x="673750" y="5600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is it different from a BST?</a:t>
            </a:r>
            <a:endParaRPr/>
          </a:p>
        </p:txBody>
      </p:sp>
      <p:sp>
        <p:nvSpPr>
          <p:cNvPr id="910" name="Google Shape;910;p153"/>
          <p:cNvSpPr txBox="1"/>
          <p:nvPr>
            <p:ph idx="1" type="body"/>
          </p:nvPr>
        </p:nvSpPr>
        <p:spPr>
          <a:xfrm>
            <a:off x="727650" y="12274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/>
              <a:t>Min Heap: </a:t>
            </a:r>
            <a:endParaRPr sz="1200"/>
          </a:p>
          <a:p>
            <a:pPr indent="-30480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Binary Tree with each parent’s value &lt; its 2 children</a:t>
            </a:r>
            <a:endParaRPr sz="1200"/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Builds left to right</a:t>
            </a:r>
            <a:endParaRPr sz="1200"/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Max difference in height between any 2 leafs nodes = 1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200"/>
              <a:t>BST:</a:t>
            </a:r>
            <a:endParaRPr sz="1200"/>
          </a:p>
          <a:p>
            <a:pPr indent="-30480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Binary Tree with parent holding references to &lt;=2 children</a:t>
            </a:r>
            <a:endParaRPr sz="1200"/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Follows an ordering among parents and children. </a:t>
            </a:r>
            <a:br>
              <a:rPr lang="en" sz="1200"/>
            </a:br>
            <a:r>
              <a:rPr lang="en" sz="1200"/>
              <a:t>Usually, to get a sorted result, you go </a:t>
            </a:r>
            <a:endParaRPr sz="1200"/>
          </a:p>
          <a:p>
            <a:pPr indent="-3048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Left child -&gt; Parent -&gt; Right child</a:t>
            </a:r>
            <a:endParaRPr sz="1200"/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This means that Left child &lt; Parent &lt; Right Child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 sz="1200"/>
              <a:t>Are there other type of orderings possible….? (spoiler: yes)</a:t>
            </a:r>
            <a:endParaRPr sz="1200"/>
          </a:p>
        </p:txBody>
      </p:sp>
      <p:pic>
        <p:nvPicPr>
          <p:cNvPr id="911" name="Google Shape;911;p1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7939" y="3015273"/>
            <a:ext cx="1728010" cy="14311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79" name="Google Shape;179;p37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Fields with the modifier final are assigned </a:t>
            </a:r>
            <a:r>
              <a:rPr b="1" lang="en">
                <a:solidFill>
                  <a:srgbClr val="FF0000"/>
                </a:solidFill>
              </a:rPr>
              <a:t>once</a:t>
            </a:r>
            <a:r>
              <a:rPr lang="en">
                <a:solidFill>
                  <a:schemeClr val="dk1"/>
                </a:solidFill>
              </a:rPr>
              <a:t> in the </a:t>
            </a:r>
            <a:r>
              <a:rPr b="1" lang="en">
                <a:solidFill>
                  <a:srgbClr val="FF0000"/>
                </a:solidFill>
              </a:rPr>
              <a:t>constructor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Static fields are stored on the </a:t>
            </a:r>
            <a:r>
              <a:rPr b="1" lang="en">
                <a:solidFill>
                  <a:srgbClr val="FF0000"/>
                </a:solidFill>
              </a:rPr>
              <a:t>heap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Non-Static fields are stored on the</a:t>
            </a:r>
            <a:r>
              <a:rPr b="1" lang="en">
                <a:solidFill>
                  <a:schemeClr val="dk1"/>
                </a:solidFill>
              </a:rPr>
              <a:t> </a:t>
            </a:r>
            <a:r>
              <a:rPr b="1" lang="en">
                <a:solidFill>
                  <a:srgbClr val="FF0000"/>
                </a:solidFill>
              </a:rPr>
              <a:t>heap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Variables are stored on the</a:t>
            </a:r>
            <a:r>
              <a:rPr b="1" lang="en">
                <a:solidFill>
                  <a:schemeClr val="dk1"/>
                </a:solidFill>
              </a:rPr>
              <a:t> </a:t>
            </a:r>
            <a:r>
              <a:rPr b="1" lang="en">
                <a:solidFill>
                  <a:srgbClr val="FF0000"/>
                </a:solidFill>
              </a:rPr>
              <a:t>stack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Bubble Down</a:t>
            </a:r>
            <a:endParaRPr/>
          </a:p>
        </p:txBody>
      </p:sp>
      <p:sp>
        <p:nvSpPr>
          <p:cNvPr id="917" name="Google Shape;917;p1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Occurs when removing an element from a Heap.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Save root value and copy last node into root (also decrease size)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Starting from root, recursively swap current node with the </a:t>
            </a:r>
            <a:r>
              <a:rPr b="1" lang="en"/>
              <a:t>smaller</a:t>
            </a:r>
            <a:r>
              <a:rPr lang="en"/>
              <a:t> of its children.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End recursion when leaf node is reached or children are larger than the parent.</a:t>
            </a:r>
            <a:endParaRPr/>
          </a:p>
        </p:txBody>
      </p:sp>
      <p:pic>
        <p:nvPicPr>
          <p:cNvPr id="918" name="Google Shape;918;p1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7278089" y="78758"/>
            <a:ext cx="1311225" cy="161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Bubble Up</a:t>
            </a:r>
            <a:endParaRPr/>
          </a:p>
        </p:txBody>
      </p:sp>
      <p:sp>
        <p:nvSpPr>
          <p:cNvPr id="924" name="Google Shape;924;p1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Occurs when adding an element to a Heap.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Recursively compare element with its parent and swap them if child &lt; parent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End recursion when child &gt;= parent, or when current node is root.</a:t>
            </a:r>
            <a:endParaRPr/>
          </a:p>
        </p:txBody>
      </p:sp>
      <p:pic>
        <p:nvPicPr>
          <p:cNvPr id="925" name="Google Shape;925;p1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7246202" y="316298"/>
            <a:ext cx="1708376" cy="12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6" name="Google Shape;926;p155"/>
          <p:cNvSpPr txBox="1"/>
          <p:nvPr/>
        </p:nvSpPr>
        <p:spPr>
          <a:xfrm>
            <a:off x="1833050" y="3197475"/>
            <a:ext cx="5664600" cy="19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void bubbleUp(Heap* h, int index) {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if(index &lt;= 0) { return; }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int parentIndex = (index - 1) / 2;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if(h-&gt;elements[parentIndex].key &lt; h-&gt;elements[index].key) { return; }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swap(h, parentIndex, index);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bubbleUp(h, parentIndex);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What’s the point?</a:t>
            </a:r>
            <a:endParaRPr/>
          </a:p>
        </p:txBody>
      </p:sp>
      <p:sp>
        <p:nvSpPr>
          <p:cNvPr id="932" name="Google Shape;932;p156"/>
          <p:cNvSpPr txBox="1"/>
          <p:nvPr>
            <p:ph idx="1" type="body"/>
          </p:nvPr>
        </p:nvSpPr>
        <p:spPr>
          <a:xfrm>
            <a:off x="311700" y="2447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Pros: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 other data structures (e.g. Priority Queues)  faster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pretty cool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be used to implement Heapsort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i="1" sz="1000"/>
          </a:p>
        </p:txBody>
      </p:sp>
      <p:graphicFrame>
        <p:nvGraphicFramePr>
          <p:cNvPr id="933" name="Google Shape;933;p156"/>
          <p:cNvGraphicFramePr/>
          <p:nvPr/>
        </p:nvGraphicFramePr>
        <p:xfrm>
          <a:off x="5034600" y="894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1290100"/>
                <a:gridCol w="1290100"/>
                <a:gridCol w="1290100"/>
              </a:tblGrid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Array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O(n)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O(n)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Linked List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O(n)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O(n)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O(log n)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O(log n)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934" name="Google Shape;934;p156"/>
          <p:cNvSpPr/>
          <p:nvPr/>
        </p:nvSpPr>
        <p:spPr>
          <a:xfrm>
            <a:off x="5122600" y="1735375"/>
            <a:ext cx="918726" cy="3434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rgbClr val="FF0000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FFF6DB"/>
                    </a:gs>
                    <a:gs pos="100000">
                      <a:srgbClr val="FAD25C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Heap</a:t>
            </a:r>
          </a:p>
        </p:txBody>
      </p:sp>
      <p:sp>
        <p:nvSpPr>
          <p:cNvPr id="935" name="Google Shape;935;p156"/>
          <p:cNvSpPr txBox="1"/>
          <p:nvPr/>
        </p:nvSpPr>
        <p:spPr>
          <a:xfrm>
            <a:off x="5087825" y="577675"/>
            <a:ext cx="4238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Worst case 	     Add	       removeMin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941" name="Google Shape;941;p157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Definition: A tree is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 if every level but the last level is completely full, and the last level is filled starting from the leftmost node.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Property: A complete tree's size and height are related by: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i="1" lang="en" sz="2000">
                <a:solidFill>
                  <a:schemeClr val="dk1"/>
                </a:solidFill>
              </a:rPr>
              <a:t> ~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Definition: A tree is in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 (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)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b="1" lang="en" sz="2000">
                <a:solidFill>
                  <a:schemeClr val="dk1"/>
                </a:solidFill>
              </a:rPr>
              <a:t> order </a:t>
            </a:r>
            <a:r>
              <a:rPr lang="en" sz="2000">
                <a:solidFill>
                  <a:schemeClr val="dk1"/>
                </a:solidFill>
              </a:rPr>
              <a:t>if every node's key is </a:t>
            </a:r>
            <a:r>
              <a:rPr b="1" lang="en" sz="2000">
                <a:solidFill>
                  <a:schemeClr val="dk1"/>
                </a:solidFill>
              </a:rPr>
              <a:t>greater</a:t>
            </a:r>
            <a:r>
              <a:rPr lang="en" sz="2000">
                <a:solidFill>
                  <a:schemeClr val="dk1"/>
                </a:solidFill>
              </a:rPr>
              <a:t> (less) than or equal to all of its childrens' keys.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Definition: A </a:t>
            </a:r>
            <a:r>
              <a:rPr b="1" lang="en" sz="2000">
                <a:solidFill>
                  <a:schemeClr val="dk1"/>
                </a:solidFill>
              </a:rPr>
              <a:t>max </a:t>
            </a:r>
            <a:r>
              <a:rPr lang="en" sz="2000">
                <a:solidFill>
                  <a:schemeClr val="dk1"/>
                </a:solidFill>
              </a:rPr>
              <a:t>(min)</a:t>
            </a:r>
            <a:r>
              <a:rPr b="1" lang="en" sz="2000">
                <a:solidFill>
                  <a:schemeClr val="dk1"/>
                </a:solidFill>
              </a:rPr>
              <a:t> heap</a:t>
            </a:r>
            <a:r>
              <a:rPr lang="en" sz="2000">
                <a:solidFill>
                  <a:schemeClr val="dk1"/>
                </a:solidFill>
              </a:rPr>
              <a:t> is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 that is in </a:t>
            </a:r>
            <a:r>
              <a:rPr b="1" lang="en" sz="2000">
                <a:solidFill>
                  <a:schemeClr val="dk1"/>
                </a:solidFill>
              </a:rPr>
              <a:t>max </a:t>
            </a:r>
            <a:r>
              <a:rPr lang="en" sz="2000">
                <a:solidFill>
                  <a:schemeClr val="dk1"/>
                </a:solidFill>
              </a:rPr>
              <a:t>(min) </a:t>
            </a:r>
            <a:r>
              <a:rPr b="1" lang="en" sz="2000">
                <a:solidFill>
                  <a:schemeClr val="dk1"/>
                </a:solidFill>
              </a:rPr>
              <a:t>heap order</a:t>
            </a:r>
            <a:r>
              <a:rPr lang="en" sz="2000">
                <a:solidFill>
                  <a:schemeClr val="dk1"/>
                </a:solidFill>
              </a:rPr>
              <a:t>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947" name="Google Shape;947;p158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Definition: A tree is a </a:t>
            </a:r>
            <a:r>
              <a:rPr b="1" lang="en" sz="2000" u="sng">
                <a:solidFill>
                  <a:srgbClr val="FF0000"/>
                </a:solidFill>
              </a:rPr>
              <a:t>complete tree</a:t>
            </a:r>
            <a:r>
              <a:rPr lang="en" sz="2000">
                <a:solidFill>
                  <a:schemeClr val="dk1"/>
                </a:solidFill>
              </a:rPr>
              <a:t> if every level but the last level is completely full, and the last level is filled starting from the leftmost node.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Property: A complete tree's size and height are related by: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1" lang="en" sz="2000" u="sng">
                <a:solidFill>
                  <a:srgbClr val="FF0000"/>
                </a:solidFill>
              </a:rPr>
              <a:t>height</a:t>
            </a:r>
            <a:r>
              <a:rPr i="1" lang="en" sz="2000">
                <a:solidFill>
                  <a:schemeClr val="dk1"/>
                </a:solidFill>
              </a:rPr>
              <a:t> ~ </a:t>
            </a:r>
            <a:r>
              <a:rPr b="1" i="1" lang="en" sz="2000" u="sng">
                <a:solidFill>
                  <a:srgbClr val="FF0000"/>
                </a:solidFill>
              </a:rPr>
              <a:t>log(size)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Definition: A tree is in </a:t>
            </a:r>
            <a:r>
              <a:rPr b="1" lang="en" sz="2000" u="sng">
                <a:solidFill>
                  <a:srgbClr val="FF0000"/>
                </a:solidFill>
              </a:rPr>
              <a:t>max</a:t>
            </a:r>
            <a:r>
              <a:rPr lang="en" sz="2000">
                <a:solidFill>
                  <a:schemeClr val="dk1"/>
                </a:solidFill>
              </a:rPr>
              <a:t> (</a:t>
            </a:r>
            <a:r>
              <a:rPr lang="en" sz="2000" u="sng">
                <a:solidFill>
                  <a:srgbClr val="FF0000"/>
                </a:solidFill>
              </a:rPr>
              <a:t>min</a:t>
            </a:r>
            <a:r>
              <a:rPr lang="en" sz="2000">
                <a:solidFill>
                  <a:schemeClr val="dk1"/>
                </a:solidFill>
              </a:rPr>
              <a:t>) </a:t>
            </a:r>
            <a:r>
              <a:rPr b="1" lang="en" sz="2000" u="sng">
                <a:solidFill>
                  <a:srgbClr val="FF0000"/>
                </a:solidFill>
              </a:rPr>
              <a:t>heap</a:t>
            </a:r>
            <a:r>
              <a:rPr b="1" lang="en" sz="2000">
                <a:solidFill>
                  <a:schemeClr val="dk1"/>
                </a:solidFill>
              </a:rPr>
              <a:t> order </a:t>
            </a:r>
            <a:r>
              <a:rPr lang="en" sz="2000">
                <a:solidFill>
                  <a:schemeClr val="dk1"/>
                </a:solidFill>
              </a:rPr>
              <a:t>if every node's key is </a:t>
            </a:r>
            <a:r>
              <a:rPr b="1" lang="en" sz="2000">
                <a:solidFill>
                  <a:schemeClr val="dk1"/>
                </a:solidFill>
              </a:rPr>
              <a:t>greater</a:t>
            </a:r>
            <a:r>
              <a:rPr lang="en" sz="2000">
                <a:solidFill>
                  <a:schemeClr val="dk1"/>
                </a:solidFill>
              </a:rPr>
              <a:t> (less) than or equal to all of its childrens' keys.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Definition: A </a:t>
            </a:r>
            <a:r>
              <a:rPr b="1" lang="en" sz="2000">
                <a:solidFill>
                  <a:schemeClr val="dk1"/>
                </a:solidFill>
              </a:rPr>
              <a:t>max </a:t>
            </a:r>
            <a:r>
              <a:rPr lang="en" sz="2000">
                <a:solidFill>
                  <a:schemeClr val="dk1"/>
                </a:solidFill>
              </a:rPr>
              <a:t>(min)</a:t>
            </a:r>
            <a:r>
              <a:rPr b="1" lang="en" sz="2000">
                <a:solidFill>
                  <a:schemeClr val="dk1"/>
                </a:solidFill>
              </a:rPr>
              <a:t> heap</a:t>
            </a:r>
            <a:r>
              <a:rPr lang="en" sz="2000">
                <a:solidFill>
                  <a:schemeClr val="dk1"/>
                </a:solidFill>
              </a:rPr>
              <a:t> is a </a:t>
            </a:r>
            <a:r>
              <a:rPr b="1" lang="en" sz="2000" u="sng">
                <a:solidFill>
                  <a:srgbClr val="FF0000"/>
                </a:solidFill>
              </a:rPr>
              <a:t>complete tree</a:t>
            </a:r>
            <a:r>
              <a:rPr lang="en" sz="2000">
                <a:solidFill>
                  <a:schemeClr val="dk1"/>
                </a:solidFill>
              </a:rPr>
              <a:t> that is in </a:t>
            </a:r>
            <a:r>
              <a:rPr b="1" lang="en" sz="2000">
                <a:solidFill>
                  <a:schemeClr val="dk1"/>
                </a:solidFill>
              </a:rPr>
              <a:t>max </a:t>
            </a:r>
            <a:r>
              <a:rPr lang="en" sz="2000">
                <a:solidFill>
                  <a:schemeClr val="dk1"/>
                </a:solidFill>
              </a:rPr>
              <a:t>(min) </a:t>
            </a:r>
            <a:r>
              <a:rPr b="1" lang="en" sz="2000">
                <a:solidFill>
                  <a:schemeClr val="dk1"/>
                </a:solidFill>
              </a:rPr>
              <a:t>heap order</a:t>
            </a:r>
            <a:r>
              <a:rPr lang="en" sz="2000">
                <a:solidFill>
                  <a:schemeClr val="dk1"/>
                </a:solidFill>
              </a:rPr>
              <a:t>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953" name="Google Shape;953;p159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Because we are using a complete tree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poll()</a:t>
            </a:r>
            <a:r>
              <a:rPr lang="en" sz="2000">
                <a:solidFill>
                  <a:schemeClr val="dk1"/>
                </a:solidFill>
              </a:rPr>
              <a:t> will be directly related to: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Θ</a:t>
            </a:r>
            <a:r>
              <a:rPr lang="en" sz="20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) = </a:t>
            </a:r>
            <a:r>
              <a:rPr lang="en" sz="25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Θ</a:t>
            </a:r>
            <a:r>
              <a:rPr lang="en" sz="20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)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Because we are using a complete tree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add(?)</a:t>
            </a:r>
            <a:r>
              <a:rPr lang="en" sz="2000">
                <a:solidFill>
                  <a:schemeClr val="dk1"/>
                </a:solidFill>
              </a:rPr>
              <a:t> will be directly related to: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5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Θ</a:t>
            </a:r>
            <a:r>
              <a:rPr lang="en" sz="20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) = </a:t>
            </a:r>
            <a:r>
              <a:rPr lang="en" sz="25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Θ</a:t>
            </a:r>
            <a:r>
              <a:rPr lang="en" sz="20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)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959" name="Google Shape;959;p160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Because we are using a complete tree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poll()</a:t>
            </a:r>
            <a:r>
              <a:rPr lang="en" sz="2000">
                <a:solidFill>
                  <a:schemeClr val="dk1"/>
                </a:solidFill>
              </a:rPr>
              <a:t> will be directly related to: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Θ</a:t>
            </a:r>
            <a:r>
              <a:rPr lang="en" sz="20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b="1" lang="en" sz="2000" u="sng">
                <a:solidFill>
                  <a:srgbClr val="FF0000"/>
                </a:solidFill>
              </a:rPr>
              <a:t>height</a:t>
            </a:r>
            <a:r>
              <a:rPr lang="en" sz="2000">
                <a:solidFill>
                  <a:schemeClr val="dk1"/>
                </a:solidFill>
              </a:rPr>
              <a:t>) = </a:t>
            </a:r>
            <a:r>
              <a:rPr lang="en" sz="25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Θ</a:t>
            </a:r>
            <a:r>
              <a:rPr lang="en" sz="20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b="1" lang="en" sz="2000" u="sng">
                <a:solidFill>
                  <a:srgbClr val="FF0000"/>
                </a:solidFill>
              </a:rPr>
              <a:t>lg(size)</a:t>
            </a:r>
            <a:r>
              <a:rPr lang="en" sz="2000">
                <a:solidFill>
                  <a:schemeClr val="dk1"/>
                </a:solidFill>
              </a:rPr>
              <a:t>)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Because we are using a complete tree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add(?)</a:t>
            </a:r>
            <a:r>
              <a:rPr lang="en" sz="2000">
                <a:solidFill>
                  <a:schemeClr val="dk1"/>
                </a:solidFill>
              </a:rPr>
              <a:t> will be directly related to: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5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Θ</a:t>
            </a:r>
            <a:r>
              <a:rPr lang="en" sz="20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b="1" lang="en" sz="2000" u="sng">
                <a:solidFill>
                  <a:srgbClr val="FF0000"/>
                </a:solidFill>
              </a:rPr>
              <a:t>height</a:t>
            </a:r>
            <a:r>
              <a:rPr lang="en" sz="2000">
                <a:solidFill>
                  <a:schemeClr val="dk1"/>
                </a:solidFill>
              </a:rPr>
              <a:t>) = </a:t>
            </a:r>
            <a:r>
              <a:rPr lang="en" sz="25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Θ</a:t>
            </a:r>
            <a:r>
              <a:rPr lang="en" sz="20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b="1" lang="en" sz="2000" u="sng">
                <a:solidFill>
                  <a:srgbClr val="FF0000"/>
                </a:solidFill>
              </a:rPr>
              <a:t>lg(size)</a:t>
            </a:r>
            <a:r>
              <a:rPr lang="en" sz="2000">
                <a:solidFill>
                  <a:schemeClr val="dk1"/>
                </a:solidFill>
              </a:rPr>
              <a:t>)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1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965" name="Google Shape;965;p161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In a heap, the index of a parent’s left child is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_________</a:t>
            </a:r>
            <a:r>
              <a:rPr lang="en" sz="2000">
                <a:solidFill>
                  <a:schemeClr val="dk1"/>
                </a:solidFill>
              </a:rPr>
              <a:t> and the index of a parent’s right child is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_________</a:t>
            </a:r>
            <a:endParaRPr sz="2000">
              <a:solidFill>
                <a:schemeClr val="dk1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971" name="Google Shape;971;p162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In a heap, the index of a parent’s left child is </a:t>
            </a:r>
            <a:r>
              <a:rPr b="1" lang="en" sz="2000">
                <a:solidFill>
                  <a:srgbClr val="FF0000"/>
                </a:solidFill>
              </a:rPr>
              <a:t>index*2 + 1</a:t>
            </a:r>
            <a:r>
              <a:rPr lang="en" sz="2000">
                <a:solidFill>
                  <a:schemeClr val="dk1"/>
                </a:solidFill>
              </a:rPr>
              <a:t> and the index of a parent’s right child is </a:t>
            </a:r>
            <a:r>
              <a:rPr b="1" lang="en" sz="2000">
                <a:solidFill>
                  <a:srgbClr val="FF0000"/>
                </a:solidFill>
              </a:rPr>
              <a:t>index*2 + 2</a:t>
            </a:r>
            <a:endParaRPr sz="2000">
              <a:solidFill>
                <a:schemeClr val="dk1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400"/>
              <a:t>Summary of ADT Method Signatures</a:t>
            </a:r>
            <a:endParaRPr sz="2400"/>
          </a:p>
        </p:txBody>
      </p:sp>
      <p:graphicFrame>
        <p:nvGraphicFramePr>
          <p:cNvPr id="977" name="Google Shape;977;p163"/>
          <p:cNvGraphicFramePr/>
          <p:nvPr/>
        </p:nvGraphicFramePr>
        <p:xfrm>
          <a:off x="61275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1820075"/>
                <a:gridCol w="1820075"/>
                <a:gridCol w="1820075"/>
                <a:gridCol w="1753475"/>
                <a:gridCol w="17928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List &lt;E&gt; {</a:t>
                      </a:r>
                      <a:endParaRPr b="1" sz="12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D9EAD3"/>
                          </a:highlight>
                        </a:rPr>
                        <a:t>    void add(E e);</a:t>
                      </a:r>
                      <a:endParaRPr sz="1200" u="none" cap="none" strike="noStrike">
                        <a:highlight>
                          <a:srgbClr val="D9EAD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CFE2F3"/>
                          </a:highlight>
                        </a:rPr>
                        <a:t>    E get(int index);</a:t>
                      </a:r>
                      <a:endParaRPr sz="1200" u="none" cap="none" strike="noStrike">
                        <a:highlight>
                          <a:srgbClr val="CFE2F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}</a:t>
                      </a:r>
                      <a:endParaRPr b="1"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Queue &lt;E&gt; {</a:t>
                      </a:r>
                      <a:endParaRPr b="1" sz="12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D9EAD3"/>
                          </a:highlight>
                        </a:rPr>
                        <a:t>    void enqueue(E e);</a:t>
                      </a:r>
                      <a:endParaRPr sz="1200" u="none" cap="none" strike="noStrike">
                        <a:highlight>
                          <a:srgbClr val="D9EAD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CFE2F3"/>
                          </a:highlight>
                        </a:rPr>
                        <a:t>    E dequeue();</a:t>
                      </a:r>
                      <a:endParaRPr sz="1200" u="none" cap="none" strike="noStrike">
                        <a:highlight>
                          <a:srgbClr val="CFE2F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}</a:t>
                      </a:r>
                      <a:endParaRPr b="1"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Stack&lt;E&gt; {</a:t>
                      </a:r>
                      <a:endParaRPr b="1" sz="12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D9EAD3"/>
                          </a:highlight>
                        </a:rPr>
                        <a:t>    void push(E e);</a:t>
                      </a:r>
                      <a:endParaRPr sz="1200" u="none" cap="none" strike="noStrike">
                        <a:highlight>
                          <a:srgbClr val="D9EAD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CFE2F3"/>
                          </a:highlight>
                        </a:rPr>
                        <a:t>    E pop();</a:t>
                      </a:r>
                      <a:endParaRPr sz="1200" u="none" cap="none" strike="noStrike">
                        <a:highlight>
                          <a:srgbClr val="CFE2F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}</a:t>
                      </a:r>
                      <a:endParaRPr b="1"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Map&lt;K,V&gt; {</a:t>
                      </a:r>
                      <a:endParaRPr b="1" sz="12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D9EAD3"/>
                          </a:highlight>
                        </a:rPr>
                        <a:t>    void set(K k, V v);</a:t>
                      </a:r>
                      <a:endParaRPr sz="1200" u="none" cap="none" strike="noStrike">
                        <a:highlight>
                          <a:srgbClr val="D9EAD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CFE2F3"/>
                          </a:highlight>
                        </a:rPr>
                        <a:t>    V get(K k);</a:t>
                      </a:r>
                      <a:endParaRPr sz="1200" u="none" cap="none" strike="noStrike">
                        <a:highlight>
                          <a:srgbClr val="CFE2F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}</a:t>
                      </a:r>
                      <a:endParaRPr b="1"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PriorityQueue&lt;K,V&gt; {</a:t>
                      </a:r>
                      <a:endParaRPr b="1" sz="1200" u="none" cap="none" strike="noStrike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D9EAD3"/>
                          </a:highlight>
                        </a:rPr>
                        <a:t>    void set(K k, V v);</a:t>
                      </a:r>
                      <a:endParaRPr sz="1200" u="none" cap="none" strike="noStrike">
                        <a:highlight>
                          <a:srgbClr val="D9EAD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highlight>
                            <a:srgbClr val="CFE2F3"/>
                          </a:highlight>
                        </a:rPr>
                        <a:t>    V poll();</a:t>
                      </a:r>
                      <a:endParaRPr sz="1200" u="none" cap="none" strike="noStrike">
                        <a:highlight>
                          <a:srgbClr val="CFE2F3"/>
                        </a:highlight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/>
                        <a:t>}</a:t>
                      </a:r>
                      <a:endParaRPr b="1"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85" name="Google Shape;185;p38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_______</a:t>
            </a:r>
            <a:r>
              <a:rPr lang="en">
                <a:solidFill>
                  <a:srgbClr val="000000"/>
                </a:solidFill>
              </a:rPr>
              <a:t> update example: c1 = c2 (c1 and c2 are both objects)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_______</a:t>
            </a:r>
            <a:r>
              <a:rPr lang="en">
                <a:solidFill>
                  <a:srgbClr val="000000"/>
                </a:solidFill>
              </a:rPr>
              <a:t> update example: c2.color = “blue”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Both field and variable updates change only </a:t>
            </a:r>
            <a:r>
              <a:rPr b="1" lang="en">
                <a:solidFill>
                  <a:schemeClr val="dk1"/>
                </a:solidFill>
              </a:rPr>
              <a:t>_______</a:t>
            </a:r>
            <a:r>
              <a:rPr lang="en">
                <a:solidFill>
                  <a:srgbClr val="000000"/>
                </a:solidFill>
              </a:rPr>
              <a:t> value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_______</a:t>
            </a:r>
            <a:r>
              <a:rPr lang="en">
                <a:solidFill>
                  <a:srgbClr val="000000"/>
                </a:solidFill>
              </a:rPr>
              <a:t> updates: update ONE variable on the STACK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_______</a:t>
            </a:r>
            <a:r>
              <a:rPr lang="en">
                <a:solidFill>
                  <a:srgbClr val="000000"/>
                </a:solidFill>
              </a:rPr>
              <a:t> updates: update ONE field on the HEAP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1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Heaps</a:t>
            </a:r>
            <a:endParaRPr b="1"/>
          </a:p>
        </p:txBody>
      </p:sp>
      <p:graphicFrame>
        <p:nvGraphicFramePr>
          <p:cNvPr id="983" name="Google Shape;983;p164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peak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pop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1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Heaps</a:t>
            </a:r>
            <a:endParaRPr b="1"/>
          </a:p>
        </p:txBody>
      </p:sp>
      <p:graphicFrame>
        <p:nvGraphicFramePr>
          <p:cNvPr id="989" name="Google Shape;989;p165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peak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logn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pop (remove root)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logn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What’s the difference between a heap and a priority queue?</a:t>
            </a:r>
            <a:endParaRPr/>
          </a:p>
        </p:txBody>
      </p:sp>
      <p:sp>
        <p:nvSpPr>
          <p:cNvPr id="995" name="Google Shape;995;p166"/>
          <p:cNvSpPr txBox="1"/>
          <p:nvPr>
            <p:ph idx="1" type="body"/>
          </p:nvPr>
        </p:nvSpPr>
        <p:spPr>
          <a:xfrm>
            <a:off x="311700" y="1643350"/>
            <a:ext cx="8520600" cy="29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 </a:t>
            </a:r>
            <a:r>
              <a:rPr b="1" lang="en"/>
              <a:t>heap</a:t>
            </a:r>
            <a:r>
              <a:rPr lang="en"/>
              <a:t> is a </a:t>
            </a:r>
            <a:r>
              <a:rPr b="1" lang="en"/>
              <a:t>data structure</a:t>
            </a:r>
            <a:r>
              <a:rPr lang="en"/>
              <a:t> that stores things in a particular manner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A </a:t>
            </a:r>
            <a:r>
              <a:rPr b="1" lang="en"/>
              <a:t>priority queue</a:t>
            </a:r>
            <a:r>
              <a:rPr lang="en"/>
              <a:t> is an </a:t>
            </a:r>
            <a:r>
              <a:rPr b="1" lang="en"/>
              <a:t>abstract data type</a:t>
            </a:r>
            <a:r>
              <a:rPr lang="en"/>
              <a:t> that can be implemented using different data structures, one of the options being a heap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b="1" lang="en"/>
              <a:t>Adapter pattern! </a:t>
            </a:r>
            <a:r>
              <a:rPr lang="en"/>
              <a:t>This is like how a linked list is a data structure that can be used to implement a queue, which is an abstract data type</a:t>
            </a:r>
            <a:endParaRPr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6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Time Complexity</a:t>
            </a:r>
            <a:endParaRPr/>
          </a:p>
        </p:txBody>
      </p:sp>
      <p:sp>
        <p:nvSpPr>
          <p:cNvPr id="1001" name="Google Shape;1001;p16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6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Runtime</a:t>
            </a:r>
            <a:endParaRPr/>
          </a:p>
        </p:txBody>
      </p:sp>
      <p:sp>
        <p:nvSpPr>
          <p:cNvPr id="1007" name="Google Shape;1007;p16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Asymptotic Runtime Complexity</a:t>
            </a:r>
            <a:endParaRPr/>
          </a:p>
        </p:txBody>
      </p:sp>
      <p:sp>
        <p:nvSpPr>
          <p:cNvPr id="1013" name="Google Shape;1013;p1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Asymptotic Runtime?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Asymptotic: becoming increasingly exact as a </a:t>
            </a:r>
            <a:r>
              <a:rPr lang="en" sz="1800">
                <a:solidFill>
                  <a:srgbClr val="FF0000"/>
                </a:solidFill>
              </a:rPr>
              <a:t>variable</a:t>
            </a:r>
            <a:r>
              <a:rPr lang="en" sz="1800"/>
              <a:t> approaches a limit, usually infinity</a:t>
            </a:r>
            <a:r>
              <a:rPr lang="en" sz="1800">
                <a:solidFill>
                  <a:srgbClr val="666666"/>
                </a:solidFill>
                <a:highlight>
                  <a:srgbClr val="FFFFFF"/>
                </a:highlight>
              </a:rPr>
              <a:t>. (the</a:t>
            </a:r>
            <a:r>
              <a:rPr lang="en" sz="1800">
                <a:solidFill>
                  <a:srgbClr val="FF0000"/>
                </a:solidFill>
                <a:highlight>
                  <a:srgbClr val="FFFFFF"/>
                </a:highlight>
              </a:rPr>
              <a:t> n</a:t>
            </a:r>
            <a:r>
              <a:rPr lang="en" sz="1800">
                <a:solidFill>
                  <a:srgbClr val="666666"/>
                </a:solidFill>
                <a:highlight>
                  <a:srgbClr val="FFFFFF"/>
                </a:highlight>
              </a:rPr>
              <a:t> in our estimates!)</a:t>
            </a:r>
            <a:endParaRPr sz="18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Why do we care about Asymptotic analysis?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 sz="1800"/>
              <a:t>Real world application… Data analysis, Artificial Intelligence… etc.</a:t>
            </a:r>
            <a:endParaRPr sz="180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Big-O review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9" name="Google Shape;1019;p170"/>
          <p:cNvSpPr txBox="1"/>
          <p:nvPr>
            <p:ph idx="1" type="body"/>
          </p:nvPr>
        </p:nvSpPr>
        <p:spPr>
          <a:xfrm>
            <a:off x="5452075" y="1152475"/>
            <a:ext cx="327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Relative to input n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Constants do not matter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O(3n)=O(n)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Higher order values dominate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O(n^2 + n) = O(n^2)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020" name="Google Shape;1020;p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194650"/>
            <a:ext cx="5140375" cy="333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1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True/False</a:t>
            </a:r>
            <a:endParaRPr/>
          </a:p>
        </p:txBody>
      </p:sp>
      <p:sp>
        <p:nvSpPr>
          <p:cNvPr id="1026" name="Google Shape;1026;p171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n + 5n</a:t>
            </a:r>
            <a:r>
              <a:rPr baseline="30000" lang="en" sz="2400">
                <a:solidFill>
                  <a:schemeClr val="dk1"/>
                </a:solidFill>
              </a:rPr>
              <a:t>3</a:t>
            </a:r>
            <a:r>
              <a:rPr lang="en" sz="2400">
                <a:solidFill>
                  <a:schemeClr val="dk1"/>
                </a:solidFill>
              </a:rPr>
              <a:t>+8n</a:t>
            </a:r>
            <a:r>
              <a:rPr baseline="30000" lang="en" sz="2400">
                <a:solidFill>
                  <a:schemeClr val="dk1"/>
                </a:solidFill>
              </a:rPr>
              <a:t>4</a:t>
            </a:r>
            <a:r>
              <a:rPr lang="en" sz="2400">
                <a:solidFill>
                  <a:schemeClr val="dk1"/>
                </a:solidFill>
              </a:rPr>
              <a:t> = O(n)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n! + n</a:t>
            </a:r>
            <a:r>
              <a:rPr baseline="30000" lang="en" sz="2400">
                <a:solidFill>
                  <a:schemeClr val="dk1"/>
                </a:solidFill>
              </a:rPr>
              <a:t>2</a:t>
            </a:r>
            <a:r>
              <a:rPr lang="en" sz="2400">
                <a:solidFill>
                  <a:schemeClr val="dk1"/>
                </a:solidFill>
              </a:rPr>
              <a:t> = O(nlogn)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2</a:t>
            </a:r>
            <a:r>
              <a:rPr baseline="30000" lang="en" sz="2400">
                <a:solidFill>
                  <a:schemeClr val="dk1"/>
                </a:solidFill>
              </a:rPr>
              <a:t>n</a:t>
            </a:r>
            <a:r>
              <a:rPr lang="en" sz="2400">
                <a:solidFill>
                  <a:schemeClr val="dk1"/>
                </a:solidFill>
              </a:rPr>
              <a:t> + nlogn = O(n!)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True/False</a:t>
            </a:r>
            <a:endParaRPr/>
          </a:p>
        </p:txBody>
      </p:sp>
      <p:sp>
        <p:nvSpPr>
          <p:cNvPr id="1032" name="Google Shape;1032;p172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n + 5n</a:t>
            </a:r>
            <a:r>
              <a:rPr baseline="30000" lang="en" sz="2400">
                <a:solidFill>
                  <a:schemeClr val="dk1"/>
                </a:solidFill>
              </a:rPr>
              <a:t>3</a:t>
            </a:r>
            <a:r>
              <a:rPr lang="en" sz="2400">
                <a:solidFill>
                  <a:schemeClr val="dk1"/>
                </a:solidFill>
              </a:rPr>
              <a:t>+8n</a:t>
            </a:r>
            <a:r>
              <a:rPr baseline="30000" lang="en" sz="2400">
                <a:solidFill>
                  <a:schemeClr val="dk1"/>
                </a:solidFill>
              </a:rPr>
              <a:t>4</a:t>
            </a:r>
            <a:r>
              <a:rPr lang="en" sz="2400">
                <a:solidFill>
                  <a:schemeClr val="dk1"/>
                </a:solidFill>
              </a:rPr>
              <a:t> = O(n) </a:t>
            </a:r>
            <a:r>
              <a:rPr b="1" lang="en" sz="2400">
                <a:solidFill>
                  <a:srgbClr val="FF0000"/>
                </a:solidFill>
              </a:rPr>
              <a:t>False</a:t>
            </a:r>
            <a:endParaRPr b="1" sz="2400">
              <a:solidFill>
                <a:srgbClr val="FF0000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n! + n</a:t>
            </a:r>
            <a:r>
              <a:rPr baseline="30000" lang="en" sz="2400">
                <a:solidFill>
                  <a:schemeClr val="dk1"/>
                </a:solidFill>
              </a:rPr>
              <a:t>2</a:t>
            </a:r>
            <a:r>
              <a:rPr lang="en" sz="2400">
                <a:solidFill>
                  <a:schemeClr val="dk1"/>
                </a:solidFill>
              </a:rPr>
              <a:t> = O(nlogn) </a:t>
            </a:r>
            <a:r>
              <a:rPr b="1" lang="en" sz="2400">
                <a:solidFill>
                  <a:srgbClr val="FF0000"/>
                </a:solidFill>
              </a:rPr>
              <a:t>False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2</a:t>
            </a:r>
            <a:r>
              <a:rPr baseline="30000" lang="en" sz="2400">
                <a:solidFill>
                  <a:schemeClr val="dk1"/>
                </a:solidFill>
              </a:rPr>
              <a:t>n</a:t>
            </a:r>
            <a:r>
              <a:rPr lang="en" sz="2400">
                <a:solidFill>
                  <a:schemeClr val="dk1"/>
                </a:solidFill>
              </a:rPr>
              <a:t> + nlogn = O(n!) </a:t>
            </a:r>
            <a:r>
              <a:rPr b="1" lang="en" sz="2400">
                <a:solidFill>
                  <a:srgbClr val="FF0000"/>
                </a:solidFill>
              </a:rPr>
              <a:t>True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1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True/False</a:t>
            </a:r>
            <a:endParaRPr/>
          </a:p>
        </p:txBody>
      </p:sp>
      <p:sp>
        <p:nvSpPr>
          <p:cNvPr id="1038" name="Google Shape;1038;p173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1/n</a:t>
            </a:r>
            <a:r>
              <a:rPr baseline="30000" lang="en" sz="2400">
                <a:solidFill>
                  <a:schemeClr val="dk1"/>
                </a:solidFill>
              </a:rPr>
              <a:t>2</a:t>
            </a:r>
            <a:r>
              <a:rPr lang="en" sz="2400">
                <a:solidFill>
                  <a:schemeClr val="dk1"/>
                </a:solidFill>
              </a:rPr>
              <a:t> + 5 = O(1/n) 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logn + nlogn + log(logn) = 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Ω(logn) 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n! = Ω(n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) 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91" name="Google Shape;191;p39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FF0000"/>
                </a:solidFill>
              </a:rPr>
              <a:t>Variable</a:t>
            </a:r>
            <a:r>
              <a:rPr lang="en">
                <a:solidFill>
                  <a:srgbClr val="000000"/>
                </a:solidFill>
              </a:rPr>
              <a:t> update example: c1 = c2 (c1 and c2 are both objects)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FF0000"/>
                </a:solidFill>
              </a:rPr>
              <a:t>Field</a:t>
            </a:r>
            <a:r>
              <a:rPr lang="en">
                <a:solidFill>
                  <a:srgbClr val="000000"/>
                </a:solidFill>
              </a:rPr>
              <a:t> update example: c2.color = “blue”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Both field and variable updates change only </a:t>
            </a:r>
            <a:r>
              <a:rPr b="1" lang="en">
                <a:solidFill>
                  <a:srgbClr val="FF0000"/>
                </a:solidFill>
              </a:rPr>
              <a:t>ONE</a:t>
            </a:r>
            <a:r>
              <a:rPr lang="en">
                <a:solidFill>
                  <a:srgbClr val="000000"/>
                </a:solidFill>
              </a:rPr>
              <a:t> value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FF0000"/>
                </a:solidFill>
              </a:rPr>
              <a:t>Variable</a:t>
            </a:r>
            <a:r>
              <a:rPr lang="en">
                <a:solidFill>
                  <a:srgbClr val="000000"/>
                </a:solidFill>
              </a:rPr>
              <a:t> updates: update ONE variable on the STACK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FF0000"/>
                </a:solidFill>
              </a:rPr>
              <a:t>Field</a:t>
            </a:r>
            <a:r>
              <a:rPr lang="en">
                <a:solidFill>
                  <a:srgbClr val="000000"/>
                </a:solidFill>
              </a:rPr>
              <a:t> updates: update ONE field on the HEAP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1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True/False</a:t>
            </a:r>
            <a:endParaRPr/>
          </a:p>
        </p:txBody>
      </p:sp>
      <p:sp>
        <p:nvSpPr>
          <p:cNvPr id="1044" name="Google Shape;1044;p174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1/n</a:t>
            </a:r>
            <a:r>
              <a:rPr baseline="30000" lang="en" sz="2400">
                <a:solidFill>
                  <a:schemeClr val="dk1"/>
                </a:solidFill>
              </a:rPr>
              <a:t>2</a:t>
            </a:r>
            <a:r>
              <a:rPr lang="en" sz="2400">
                <a:solidFill>
                  <a:schemeClr val="dk1"/>
                </a:solidFill>
              </a:rPr>
              <a:t> + 5 = O(1/n) </a:t>
            </a:r>
            <a:r>
              <a:rPr b="1" lang="en" sz="2400">
                <a:solidFill>
                  <a:srgbClr val="FF0000"/>
                </a:solidFill>
              </a:rPr>
              <a:t>False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logn + nlogn + log(logn) = 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Ω(logn) </a:t>
            </a:r>
            <a:r>
              <a:rPr b="1" lang="en" sz="2400">
                <a:solidFill>
                  <a:srgbClr val="FF0000"/>
                </a:solidFill>
              </a:rPr>
              <a:t>True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n! = Ω(n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) </a:t>
            </a:r>
            <a:r>
              <a:rPr b="1" lang="en" sz="2400">
                <a:solidFill>
                  <a:srgbClr val="FF0000"/>
                </a:solidFill>
              </a:rPr>
              <a:t>False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1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True/False</a:t>
            </a:r>
            <a:endParaRPr/>
          </a:p>
        </p:txBody>
      </p:sp>
      <p:sp>
        <p:nvSpPr>
          <p:cNvPr id="1050" name="Google Shape;1050;p175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n + sqrt(n) = Ω(logn) 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n/4 + 6 = Θ(n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3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) 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n = Θ(n) 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1/n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50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log32 = Θ(1) 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1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True/False</a:t>
            </a:r>
            <a:endParaRPr/>
          </a:p>
        </p:txBody>
      </p:sp>
      <p:sp>
        <p:nvSpPr>
          <p:cNvPr id="1056" name="Google Shape;1056;p176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n + sqrt(n) = Ω(logn) </a:t>
            </a:r>
            <a:r>
              <a:rPr b="1" lang="en" sz="2400">
                <a:solidFill>
                  <a:srgbClr val="FF0000"/>
                </a:solidFill>
              </a:rPr>
              <a:t>True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n/4 + 6 = Θ(n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3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) </a:t>
            </a:r>
            <a:r>
              <a:rPr b="1" lang="en" sz="2400">
                <a:solidFill>
                  <a:srgbClr val="FF0000"/>
                </a:solidFill>
              </a:rPr>
              <a:t>False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n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n = Θ(n) </a:t>
            </a:r>
            <a:r>
              <a:rPr b="1" lang="en" sz="2400">
                <a:solidFill>
                  <a:srgbClr val="FF0000"/>
                </a:solidFill>
              </a:rPr>
              <a:t>False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Char char="●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1/n</a:t>
            </a:r>
            <a:r>
              <a:rPr baseline="30000" lang="en" sz="2400">
                <a:solidFill>
                  <a:srgbClr val="222222"/>
                </a:solidFill>
                <a:highlight>
                  <a:srgbClr val="FFFFFF"/>
                </a:highlight>
              </a:rPr>
              <a:t>50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 + log32 = Θ(1) </a:t>
            </a:r>
            <a:r>
              <a:rPr b="1" lang="en" sz="2400">
                <a:solidFill>
                  <a:srgbClr val="FF0000"/>
                </a:solidFill>
              </a:rPr>
              <a:t>True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1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062" name="Google Shape;1062;p177"/>
          <p:cNvSpPr txBox="1"/>
          <p:nvPr>
            <p:ph idx="1" type="body"/>
          </p:nvPr>
        </p:nvSpPr>
        <p:spPr>
          <a:xfrm>
            <a:off x="400500" y="1432125"/>
            <a:ext cx="5214600" cy="1763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int num = 0;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0; i &lt;= n*n; i = i+2)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num = num + 2;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1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068" name="Google Shape;1068;p178"/>
          <p:cNvSpPr txBox="1"/>
          <p:nvPr>
            <p:ph idx="1" type="body"/>
          </p:nvPr>
        </p:nvSpPr>
        <p:spPr>
          <a:xfrm>
            <a:off x="400500" y="1432125"/>
            <a:ext cx="5214600" cy="1763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int num = 0;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0; i &lt;= n*n; i = i+2)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num = num + 2;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9" name="Google Shape;1069;p178"/>
          <p:cNvSpPr txBox="1"/>
          <p:nvPr/>
        </p:nvSpPr>
        <p:spPr>
          <a:xfrm>
            <a:off x="6169975" y="1331650"/>
            <a:ext cx="2441400" cy="25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ANSWER</a:t>
            </a: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O(n</a:t>
            </a:r>
            <a:r>
              <a:rPr b="0" baseline="3000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075" name="Google Shape;1075;p179"/>
          <p:cNvSpPr txBox="1"/>
          <p:nvPr>
            <p:ph idx="1" type="body"/>
          </p:nvPr>
        </p:nvSpPr>
        <p:spPr>
          <a:xfrm>
            <a:off x="400500" y="1432125"/>
            <a:ext cx="6191100" cy="2496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int num = 1;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0; i &lt; n; i = i+1)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for (int j = 0; j &lt;= i; j = j+1)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  num = num * 2;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1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081" name="Google Shape;1081;p180"/>
          <p:cNvSpPr txBox="1"/>
          <p:nvPr>
            <p:ph idx="1" type="body"/>
          </p:nvPr>
        </p:nvSpPr>
        <p:spPr>
          <a:xfrm>
            <a:off x="400500" y="1432125"/>
            <a:ext cx="5769600" cy="2496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int num = 1;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0; i &lt; n; i = i+1)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for (int j = 0; j &lt;= i; j = j+1)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  num = num * 2;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2" name="Google Shape;1082;p180"/>
          <p:cNvSpPr txBox="1"/>
          <p:nvPr/>
        </p:nvSpPr>
        <p:spPr>
          <a:xfrm>
            <a:off x="6474775" y="1331650"/>
            <a:ext cx="2441400" cy="25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ANSWER</a:t>
            </a: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O(n</a:t>
            </a:r>
            <a:r>
              <a:rPr b="0" baseline="3000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1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088" name="Google Shape;1088;p181"/>
          <p:cNvSpPr txBox="1"/>
          <p:nvPr>
            <p:ph idx="1" type="body"/>
          </p:nvPr>
        </p:nvSpPr>
        <p:spPr>
          <a:xfrm>
            <a:off x="400500" y="1432125"/>
            <a:ext cx="6191100" cy="2496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int num = 0;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n*n; i &gt; 0; i = i/2)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for (int j = 1; j &lt;= n; j = j+1)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  num = num + i;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1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094" name="Google Shape;1094;p182"/>
          <p:cNvSpPr txBox="1"/>
          <p:nvPr>
            <p:ph idx="1" type="body"/>
          </p:nvPr>
        </p:nvSpPr>
        <p:spPr>
          <a:xfrm>
            <a:off x="400500" y="1432125"/>
            <a:ext cx="5769600" cy="2496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int num = 0;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n*n; i &gt; 0; i = i/2)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for (int j = 1; j &lt;= n; j = j+1)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  num = num + i;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5" name="Google Shape;1095;p182"/>
          <p:cNvSpPr txBox="1"/>
          <p:nvPr/>
        </p:nvSpPr>
        <p:spPr>
          <a:xfrm>
            <a:off x="6474775" y="1331650"/>
            <a:ext cx="2441400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ANSWER</a:t>
            </a: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O(nlogn)</a:t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O(nlogn^2) ~ O(nlogn) due to log properties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1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101" name="Google Shape;1101;p183"/>
          <p:cNvSpPr txBox="1"/>
          <p:nvPr>
            <p:ph idx="1" type="body"/>
          </p:nvPr>
        </p:nvSpPr>
        <p:spPr>
          <a:xfrm>
            <a:off x="400500" y="1279725"/>
            <a:ext cx="6191100" cy="36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int num = 0;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0; i &lt;= n*n; i = i+1)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num = num + 1;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1; i &lt;= n; i = i*2)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for (int j = n; j &gt;= 1; j = j/2)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  num = num + i;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does Q2 print?</a:t>
            </a:r>
            <a:endParaRPr/>
          </a:p>
        </p:txBody>
      </p:sp>
      <p:sp>
        <p:nvSpPr>
          <p:cNvPr id="197" name="Google Shape;197;p40"/>
          <p:cNvSpPr txBox="1"/>
          <p:nvPr/>
        </p:nvSpPr>
        <p:spPr>
          <a:xfrm>
            <a:off x="392650" y="1266275"/>
            <a:ext cx="22743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A: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B: 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C: 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D: 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E: Something else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40"/>
          <p:cNvSpPr txBox="1"/>
          <p:nvPr/>
        </p:nvSpPr>
        <p:spPr>
          <a:xfrm>
            <a:off x="2155000" y="529675"/>
            <a:ext cx="3511200" cy="400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public class Q2 {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static void f(Coord c) {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Car car = new Car("blue", c);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car.location.row = 10;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car.location.col = 9;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static int question() {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Coord unit = new Coord(1, 1);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Car blackCar = new Car("black", unit);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f(unit);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return blackCar.location.row;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static void main(String[] args) {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System.out.println(question());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199" name="Google Shape;199;p40"/>
          <p:cNvGraphicFramePr/>
          <p:nvPr/>
        </p:nvGraphicFramePr>
        <p:xfrm>
          <a:off x="5150275" y="2274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915425"/>
                <a:gridCol w="915425"/>
              </a:tblGrid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returns: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200" name="Google Shape;200;p40"/>
          <p:cNvGraphicFramePr/>
          <p:nvPr/>
        </p:nvGraphicFramePr>
        <p:xfrm>
          <a:off x="5150275" y="954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915425"/>
                <a:gridCol w="915425"/>
              </a:tblGrid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returns: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201" name="Google Shape;201;p40"/>
          <p:cNvGraphicFramePr/>
          <p:nvPr/>
        </p:nvGraphicFramePr>
        <p:xfrm>
          <a:off x="7102025" y="939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382850"/>
                <a:gridCol w="1486250"/>
              </a:tblGrid>
              <a:tr h="594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94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solidFill>
                          <a:srgbClr val="000000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9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9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9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@Z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[]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 u="none" cap="none" strike="noStrike"/>
                        <a:t>An empty array for args, a detail not used in this example</a:t>
                      </a:r>
                      <a:endParaRPr i="1" sz="800" u="none" cap="none" strike="noStrike"/>
                    </a:p>
                  </a:txBody>
                  <a:tcPr marT="91425" marB="91425" marR="91425" marL="91425"/>
                </a:tc>
              </a:tr>
              <a:tr h="59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02" name="Google Shape;202;p40"/>
          <p:cNvGraphicFramePr/>
          <p:nvPr/>
        </p:nvGraphicFramePr>
        <p:xfrm>
          <a:off x="3626275" y="8524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915425"/>
                <a:gridCol w="915425"/>
              </a:tblGrid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Q1.main(@Z)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args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@Z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returns: nothing (void)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1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107" name="Google Shape;1107;p184"/>
          <p:cNvSpPr txBox="1"/>
          <p:nvPr>
            <p:ph idx="1" type="body"/>
          </p:nvPr>
        </p:nvSpPr>
        <p:spPr>
          <a:xfrm>
            <a:off x="400500" y="1279725"/>
            <a:ext cx="5769600" cy="36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int num = 0;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0; i &lt;= n*n; i = i+1)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num = num + 1;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for (int i = 1; i &lt;= n; i = i*2)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for (int j = n; j &gt;= 1; j = j/2) {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  num = num + i;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8" name="Google Shape;1108;p184"/>
          <p:cNvSpPr txBox="1"/>
          <p:nvPr/>
        </p:nvSpPr>
        <p:spPr>
          <a:xfrm>
            <a:off x="6474775" y="1331650"/>
            <a:ext cx="2441400" cy="25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ANSWER</a:t>
            </a: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O(n</a:t>
            </a:r>
            <a:r>
              <a:rPr b="0" baseline="3000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1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114" name="Google Shape;1114;p185"/>
          <p:cNvSpPr txBox="1"/>
          <p:nvPr>
            <p:ph idx="1" type="body"/>
          </p:nvPr>
        </p:nvSpPr>
        <p:spPr>
          <a:xfrm>
            <a:off x="400500" y="1279725"/>
            <a:ext cx="5769600" cy="36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void insert(int x, int n, int[] arr)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for(int i = 0; i &lt; n; i += 1)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if(x &lt; arr[i])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for(int j = n; j &gt; i; j -= 1)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  arr[j] = arr[j - 1];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arr[i] = x;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return;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arr[n] = x;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public void isort(int[] arr)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for(int i = 0; i &lt; arr.length; i += 1) {</a:t>
            </a:r>
            <a:b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insert(arr[i], i, arr)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5" name="Google Shape;1115;p185"/>
          <p:cNvSpPr txBox="1"/>
          <p:nvPr/>
        </p:nvSpPr>
        <p:spPr>
          <a:xfrm>
            <a:off x="6474775" y="1331650"/>
            <a:ext cx="2441400" cy="25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Best insert: ?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Worst insert: ?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Worst isort: ?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1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big-O of the below code?</a:t>
            </a:r>
            <a:endParaRPr/>
          </a:p>
        </p:txBody>
      </p:sp>
      <p:sp>
        <p:nvSpPr>
          <p:cNvPr id="1121" name="Google Shape;1121;p186"/>
          <p:cNvSpPr txBox="1"/>
          <p:nvPr>
            <p:ph idx="1" type="body"/>
          </p:nvPr>
        </p:nvSpPr>
        <p:spPr>
          <a:xfrm>
            <a:off x="400500" y="1279725"/>
            <a:ext cx="5769600" cy="36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void insert(int x, int n, int[] arr)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for(int i = 0; i &lt; n; i += 1)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if(x &lt; arr[i])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for(int j = n; j &gt; i; j -= 1)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  arr[j] = arr[j - 1];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arr[i] = x;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 return;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arr[n] = x;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public void isort(int[] arr) {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for(int i = 0; i &lt; arr.length; i += 1) {</a:t>
            </a:r>
            <a:b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insert(arr[i], i, arr)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2" name="Google Shape;1122;p186"/>
          <p:cNvSpPr txBox="1"/>
          <p:nvPr/>
        </p:nvSpPr>
        <p:spPr>
          <a:xfrm>
            <a:off x="6474775" y="1331650"/>
            <a:ext cx="2441400" cy="25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Best insert: </a:t>
            </a:r>
            <a:r>
              <a:rPr b="1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O(n)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Worst insert: </a:t>
            </a:r>
            <a:r>
              <a:rPr b="1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O(n)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Worst isort: </a:t>
            </a:r>
            <a:r>
              <a:rPr b="1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O(n^2)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Taken from midterm #2!</a:t>
            </a:r>
            <a:endParaRPr b="1" i="0" sz="2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18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Algorithms</a:t>
            </a:r>
            <a:endParaRPr/>
          </a:p>
        </p:txBody>
      </p:sp>
      <p:sp>
        <p:nvSpPr>
          <p:cNvPr id="1128" name="Google Shape;1128;p18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18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BFS &amp; DFS</a:t>
            </a:r>
            <a:endParaRPr/>
          </a:p>
        </p:txBody>
      </p:sp>
      <p:sp>
        <p:nvSpPr>
          <p:cNvPr id="1134" name="Google Shape;1134;p18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https://visualgo.net/en/dfsbfs?slide=1</a:t>
            </a:r>
            <a:endParaRPr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189"/>
          <p:cNvSpPr txBox="1"/>
          <p:nvPr>
            <p:ph type="title"/>
          </p:nvPr>
        </p:nvSpPr>
        <p:spPr>
          <a:xfrm>
            <a:off x="311700" y="277938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Trapped in a Maze!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0" name="Google Shape;1140;p1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br>
              <a:rPr lang="en" sz="1200">
                <a:solidFill>
                  <a:srgbClr val="24292E"/>
                </a:solidFill>
                <a:highlight>
                  <a:srgbClr val="F6F8FA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endParaRPr sz="1200">
              <a:solidFill>
                <a:srgbClr val="24292E"/>
              </a:solidFill>
              <a:highlight>
                <a:srgbClr val="F6F8FA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solidFill>
                <a:srgbClr val="24292E"/>
              </a:solidFill>
              <a:highlight>
                <a:srgbClr val="F6F8FA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descr="25%" id="1141" name="Google Shape;1141;p189"/>
          <p:cNvSpPr/>
          <p:nvPr/>
        </p:nvSpPr>
        <p:spPr>
          <a:xfrm>
            <a:off x="2133600" y="2590800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42" name="Google Shape;1142;p189"/>
          <p:cNvSpPr/>
          <p:nvPr/>
        </p:nvSpPr>
        <p:spPr>
          <a:xfrm>
            <a:off x="2819400" y="2590800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43" name="Google Shape;1143;p189"/>
          <p:cNvSpPr/>
          <p:nvPr/>
        </p:nvSpPr>
        <p:spPr>
          <a:xfrm>
            <a:off x="3505200" y="25908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44" name="Google Shape;1144;p189"/>
          <p:cNvSpPr/>
          <p:nvPr/>
        </p:nvSpPr>
        <p:spPr>
          <a:xfrm>
            <a:off x="4191000" y="25908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45" name="Google Shape;1145;p189"/>
          <p:cNvSpPr/>
          <p:nvPr/>
        </p:nvSpPr>
        <p:spPr>
          <a:xfrm>
            <a:off x="2133600" y="32766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46" name="Google Shape;1146;p189"/>
          <p:cNvSpPr/>
          <p:nvPr/>
        </p:nvSpPr>
        <p:spPr>
          <a:xfrm>
            <a:off x="2819400" y="3276600"/>
            <a:ext cx="685800" cy="6858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47" name="Google Shape;1147;p189"/>
          <p:cNvSpPr/>
          <p:nvPr/>
        </p:nvSpPr>
        <p:spPr>
          <a:xfrm>
            <a:off x="3505200" y="3959225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48" name="Google Shape;1148;p189"/>
          <p:cNvSpPr/>
          <p:nvPr/>
        </p:nvSpPr>
        <p:spPr>
          <a:xfrm>
            <a:off x="4191000" y="3276600"/>
            <a:ext cx="685800" cy="685800"/>
          </a:xfrm>
          <a:prstGeom prst="rect">
            <a:avLst/>
          </a:prstGeom>
          <a:solidFill>
            <a:srgbClr val="FFFF00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25%" id="1149" name="Google Shape;1149;p189"/>
          <p:cNvSpPr/>
          <p:nvPr/>
        </p:nvSpPr>
        <p:spPr>
          <a:xfrm>
            <a:off x="2133600" y="3962400"/>
            <a:ext cx="685800" cy="685800"/>
          </a:xfrm>
          <a:prstGeom prst="rect">
            <a:avLst/>
          </a:prstGeom>
          <a:solidFill>
            <a:srgbClr val="00B050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Exit</a:t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50" name="Google Shape;1150;p189"/>
          <p:cNvSpPr/>
          <p:nvPr/>
        </p:nvSpPr>
        <p:spPr>
          <a:xfrm>
            <a:off x="2819400" y="3962400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51" name="Google Shape;1151;p189"/>
          <p:cNvSpPr/>
          <p:nvPr/>
        </p:nvSpPr>
        <p:spPr>
          <a:xfrm>
            <a:off x="3505200" y="3273425"/>
            <a:ext cx="685800" cy="6858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52" name="Google Shape;1152;p189"/>
          <p:cNvSpPr/>
          <p:nvPr/>
        </p:nvSpPr>
        <p:spPr>
          <a:xfrm>
            <a:off x="4191000" y="39624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53" name="Google Shape;1153;p189"/>
          <p:cNvSpPr/>
          <p:nvPr/>
        </p:nvSpPr>
        <p:spPr>
          <a:xfrm>
            <a:off x="2133600" y="1905000"/>
            <a:ext cx="685800" cy="6858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54" name="Google Shape;1154;p189"/>
          <p:cNvSpPr/>
          <p:nvPr/>
        </p:nvSpPr>
        <p:spPr>
          <a:xfrm>
            <a:off x="2819400" y="1905000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55" name="Google Shape;1155;p189"/>
          <p:cNvSpPr/>
          <p:nvPr/>
        </p:nvSpPr>
        <p:spPr>
          <a:xfrm>
            <a:off x="3505200" y="1905000"/>
            <a:ext cx="685800" cy="6858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56" name="Google Shape;1156;p189"/>
          <p:cNvSpPr/>
          <p:nvPr/>
        </p:nvSpPr>
        <p:spPr>
          <a:xfrm>
            <a:off x="4191000" y="19050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57" name="Google Shape;1157;p189"/>
          <p:cNvSpPr txBox="1"/>
          <p:nvPr/>
        </p:nvSpPr>
        <p:spPr>
          <a:xfrm>
            <a:off x="1652588" y="2214563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8" name="Google Shape;1158;p189"/>
          <p:cNvSpPr txBox="1"/>
          <p:nvPr/>
        </p:nvSpPr>
        <p:spPr>
          <a:xfrm>
            <a:off x="1576388" y="2009775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9" name="Google Shape;1159;p189"/>
          <p:cNvSpPr txBox="1"/>
          <p:nvPr/>
        </p:nvSpPr>
        <p:spPr>
          <a:xfrm>
            <a:off x="1652588" y="286385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0" name="Google Shape;1160;p189"/>
          <p:cNvSpPr txBox="1"/>
          <p:nvPr/>
        </p:nvSpPr>
        <p:spPr>
          <a:xfrm>
            <a:off x="1576388" y="265906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" name="Google Shape;1161;p189"/>
          <p:cNvSpPr txBox="1"/>
          <p:nvPr/>
        </p:nvSpPr>
        <p:spPr>
          <a:xfrm>
            <a:off x="1652588" y="3557588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2" name="Google Shape;1162;p189"/>
          <p:cNvSpPr txBox="1"/>
          <p:nvPr/>
        </p:nvSpPr>
        <p:spPr>
          <a:xfrm>
            <a:off x="1576388" y="3352800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3" name="Google Shape;1163;p189"/>
          <p:cNvSpPr txBox="1"/>
          <p:nvPr/>
        </p:nvSpPr>
        <p:spPr>
          <a:xfrm>
            <a:off x="1652588" y="4206875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p189"/>
          <p:cNvSpPr txBox="1"/>
          <p:nvPr/>
        </p:nvSpPr>
        <p:spPr>
          <a:xfrm>
            <a:off x="1576388" y="4002088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" name="Google Shape;1165;p189"/>
          <p:cNvSpPr txBox="1"/>
          <p:nvPr/>
        </p:nvSpPr>
        <p:spPr>
          <a:xfrm>
            <a:off x="2233613" y="160020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6" name="Google Shape;1166;p189"/>
          <p:cNvSpPr txBox="1"/>
          <p:nvPr/>
        </p:nvSpPr>
        <p:spPr>
          <a:xfrm>
            <a:off x="2157413" y="139541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7" name="Google Shape;1167;p189"/>
          <p:cNvSpPr txBox="1"/>
          <p:nvPr/>
        </p:nvSpPr>
        <p:spPr>
          <a:xfrm>
            <a:off x="2919413" y="160020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189"/>
          <p:cNvSpPr txBox="1"/>
          <p:nvPr/>
        </p:nvSpPr>
        <p:spPr>
          <a:xfrm>
            <a:off x="2843213" y="139541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Google Shape;1169;p189"/>
          <p:cNvSpPr txBox="1"/>
          <p:nvPr/>
        </p:nvSpPr>
        <p:spPr>
          <a:xfrm>
            <a:off x="3597275" y="160020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0" name="Google Shape;1170;p189"/>
          <p:cNvSpPr txBox="1"/>
          <p:nvPr/>
        </p:nvSpPr>
        <p:spPr>
          <a:xfrm>
            <a:off x="3521075" y="139541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1" name="Google Shape;1171;p189"/>
          <p:cNvSpPr txBox="1"/>
          <p:nvPr/>
        </p:nvSpPr>
        <p:spPr>
          <a:xfrm>
            <a:off x="4291013" y="160020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2" name="Google Shape;1172;p189"/>
          <p:cNvSpPr txBox="1"/>
          <p:nvPr/>
        </p:nvSpPr>
        <p:spPr>
          <a:xfrm>
            <a:off x="4214813" y="139541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190"/>
          <p:cNvSpPr txBox="1"/>
          <p:nvPr>
            <p:ph type="title"/>
          </p:nvPr>
        </p:nvSpPr>
        <p:spPr>
          <a:xfrm>
            <a:off x="273600" y="296213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Searching for the exit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8" name="Google Shape;1178;p190"/>
          <p:cNvSpPr txBox="1"/>
          <p:nvPr>
            <p:ph idx="1" type="body"/>
          </p:nvPr>
        </p:nvSpPr>
        <p:spPr>
          <a:xfrm>
            <a:off x="5801709" y="1229710"/>
            <a:ext cx="2827200" cy="3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SearchForTheExit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Initialize a </a:t>
            </a:r>
            <a:r>
              <a:rPr b="1" lang="en" sz="12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task list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hold Squares as we search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 starting square as visited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Put starting square on task list</a:t>
            </a:r>
            <a:endParaRPr/>
          </a:p>
          <a:p>
            <a:pPr indent="-2095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While </a:t>
            </a:r>
            <a:r>
              <a:rPr b="1" lang="en" sz="12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task list 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not empty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 square sq from task list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 sq as visited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sq is the Exit, we're done!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each of square's unseen neighbors (N, S, E, W):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2" marL="12001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 neighbor's previous to sq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2" marL="12001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neighbor to </a:t>
            </a:r>
            <a:r>
              <a:rPr b="1" lang="en" sz="12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task list</a:t>
            </a:r>
            <a:endParaRPr/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br>
              <a:rPr lang="en" sz="1200">
                <a:solidFill>
                  <a:srgbClr val="24292E"/>
                </a:solidFill>
                <a:highlight>
                  <a:srgbClr val="F6F8FA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endParaRPr sz="1200">
              <a:solidFill>
                <a:srgbClr val="24292E"/>
              </a:solidFill>
              <a:highlight>
                <a:srgbClr val="F6F8FA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solidFill>
                <a:srgbClr val="24292E"/>
              </a:solidFill>
              <a:highlight>
                <a:srgbClr val="F6F8FA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descr="25%" id="1179" name="Google Shape;1179;p190"/>
          <p:cNvSpPr/>
          <p:nvPr/>
        </p:nvSpPr>
        <p:spPr>
          <a:xfrm>
            <a:off x="2133600" y="2590800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80" name="Google Shape;1180;p190"/>
          <p:cNvSpPr/>
          <p:nvPr/>
        </p:nvSpPr>
        <p:spPr>
          <a:xfrm>
            <a:off x="2819400" y="2590800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81" name="Google Shape;1181;p190"/>
          <p:cNvSpPr/>
          <p:nvPr/>
        </p:nvSpPr>
        <p:spPr>
          <a:xfrm>
            <a:off x="3505200" y="25908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82" name="Google Shape;1182;p190"/>
          <p:cNvSpPr/>
          <p:nvPr/>
        </p:nvSpPr>
        <p:spPr>
          <a:xfrm>
            <a:off x="4191000" y="25908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83" name="Google Shape;1183;p190"/>
          <p:cNvSpPr/>
          <p:nvPr/>
        </p:nvSpPr>
        <p:spPr>
          <a:xfrm>
            <a:off x="2133600" y="32766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84" name="Google Shape;1184;p190"/>
          <p:cNvSpPr/>
          <p:nvPr/>
        </p:nvSpPr>
        <p:spPr>
          <a:xfrm>
            <a:off x="2819400" y="3276600"/>
            <a:ext cx="685800" cy="6858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85" name="Google Shape;1185;p190"/>
          <p:cNvSpPr/>
          <p:nvPr/>
        </p:nvSpPr>
        <p:spPr>
          <a:xfrm>
            <a:off x="3505200" y="3959225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86" name="Google Shape;1186;p190"/>
          <p:cNvSpPr/>
          <p:nvPr/>
        </p:nvSpPr>
        <p:spPr>
          <a:xfrm>
            <a:off x="4191000" y="3276600"/>
            <a:ext cx="685800" cy="685800"/>
          </a:xfrm>
          <a:prstGeom prst="rect">
            <a:avLst/>
          </a:prstGeom>
          <a:solidFill>
            <a:srgbClr val="FFFF00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25%" id="1187" name="Google Shape;1187;p190"/>
          <p:cNvSpPr/>
          <p:nvPr/>
        </p:nvSpPr>
        <p:spPr>
          <a:xfrm>
            <a:off x="2133600" y="3962400"/>
            <a:ext cx="685800" cy="685800"/>
          </a:xfrm>
          <a:prstGeom prst="rect">
            <a:avLst/>
          </a:prstGeom>
          <a:solidFill>
            <a:srgbClr val="00B050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Exit</a:t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88" name="Google Shape;1188;p190"/>
          <p:cNvSpPr/>
          <p:nvPr/>
        </p:nvSpPr>
        <p:spPr>
          <a:xfrm>
            <a:off x="2819400" y="3962400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89" name="Google Shape;1189;p190"/>
          <p:cNvSpPr/>
          <p:nvPr/>
        </p:nvSpPr>
        <p:spPr>
          <a:xfrm>
            <a:off x="3505200" y="3273425"/>
            <a:ext cx="685800" cy="6858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90" name="Google Shape;1190;p190"/>
          <p:cNvSpPr/>
          <p:nvPr/>
        </p:nvSpPr>
        <p:spPr>
          <a:xfrm>
            <a:off x="4191000" y="39624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91" name="Google Shape;1191;p190"/>
          <p:cNvSpPr/>
          <p:nvPr/>
        </p:nvSpPr>
        <p:spPr>
          <a:xfrm>
            <a:off x="2133600" y="1905000"/>
            <a:ext cx="685800" cy="6858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92" name="Google Shape;1192;p190"/>
          <p:cNvSpPr/>
          <p:nvPr/>
        </p:nvSpPr>
        <p:spPr>
          <a:xfrm>
            <a:off x="2819400" y="1905000"/>
            <a:ext cx="685800" cy="6858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93" name="Google Shape;1193;p190"/>
          <p:cNvSpPr/>
          <p:nvPr/>
        </p:nvSpPr>
        <p:spPr>
          <a:xfrm>
            <a:off x="3505200" y="1905000"/>
            <a:ext cx="685800" cy="6858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descr="25%" id="1194" name="Google Shape;1194;p190"/>
          <p:cNvSpPr/>
          <p:nvPr/>
        </p:nvSpPr>
        <p:spPr>
          <a:xfrm>
            <a:off x="4191000" y="1905000"/>
            <a:ext cx="685800" cy="685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95" name="Google Shape;1195;p190"/>
          <p:cNvSpPr txBox="1"/>
          <p:nvPr/>
        </p:nvSpPr>
        <p:spPr>
          <a:xfrm>
            <a:off x="1652588" y="2214563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6" name="Google Shape;1196;p190"/>
          <p:cNvSpPr txBox="1"/>
          <p:nvPr/>
        </p:nvSpPr>
        <p:spPr>
          <a:xfrm>
            <a:off x="1576388" y="2009775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190"/>
          <p:cNvSpPr txBox="1"/>
          <p:nvPr/>
        </p:nvSpPr>
        <p:spPr>
          <a:xfrm>
            <a:off x="1652588" y="286385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8" name="Google Shape;1198;p190"/>
          <p:cNvSpPr txBox="1"/>
          <p:nvPr/>
        </p:nvSpPr>
        <p:spPr>
          <a:xfrm>
            <a:off x="1576388" y="265906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9" name="Google Shape;1199;p190"/>
          <p:cNvSpPr txBox="1"/>
          <p:nvPr/>
        </p:nvSpPr>
        <p:spPr>
          <a:xfrm>
            <a:off x="1652588" y="3557588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0" name="Google Shape;1200;p190"/>
          <p:cNvSpPr txBox="1"/>
          <p:nvPr/>
        </p:nvSpPr>
        <p:spPr>
          <a:xfrm>
            <a:off x="1576388" y="3352800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1" name="Google Shape;1201;p190"/>
          <p:cNvSpPr txBox="1"/>
          <p:nvPr/>
        </p:nvSpPr>
        <p:spPr>
          <a:xfrm>
            <a:off x="1652588" y="4206875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2" name="Google Shape;1202;p190"/>
          <p:cNvSpPr txBox="1"/>
          <p:nvPr/>
        </p:nvSpPr>
        <p:spPr>
          <a:xfrm>
            <a:off x="1576388" y="4002088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3" name="Google Shape;1203;p190"/>
          <p:cNvSpPr txBox="1"/>
          <p:nvPr/>
        </p:nvSpPr>
        <p:spPr>
          <a:xfrm>
            <a:off x="2233613" y="160020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4" name="Google Shape;1204;p190"/>
          <p:cNvSpPr txBox="1"/>
          <p:nvPr/>
        </p:nvSpPr>
        <p:spPr>
          <a:xfrm>
            <a:off x="2157413" y="139541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5" name="Google Shape;1205;p190"/>
          <p:cNvSpPr txBox="1"/>
          <p:nvPr/>
        </p:nvSpPr>
        <p:spPr>
          <a:xfrm>
            <a:off x="2919413" y="160020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6" name="Google Shape;1206;p190"/>
          <p:cNvSpPr txBox="1"/>
          <p:nvPr/>
        </p:nvSpPr>
        <p:spPr>
          <a:xfrm>
            <a:off x="2843213" y="139541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7" name="Google Shape;1207;p190"/>
          <p:cNvSpPr txBox="1"/>
          <p:nvPr/>
        </p:nvSpPr>
        <p:spPr>
          <a:xfrm>
            <a:off x="3597275" y="160020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8" name="Google Shape;1208;p190"/>
          <p:cNvSpPr txBox="1"/>
          <p:nvPr/>
        </p:nvSpPr>
        <p:spPr>
          <a:xfrm>
            <a:off x="3521075" y="139541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190"/>
          <p:cNvSpPr txBox="1"/>
          <p:nvPr/>
        </p:nvSpPr>
        <p:spPr>
          <a:xfrm>
            <a:off x="4291013" y="1600200"/>
            <a:ext cx="457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0" name="Google Shape;1210;p190"/>
          <p:cNvSpPr txBox="1"/>
          <p:nvPr/>
        </p:nvSpPr>
        <p:spPr>
          <a:xfrm>
            <a:off x="4214813" y="1395413"/>
            <a:ext cx="6096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1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6" name="Google Shape;1216;p191"/>
          <p:cNvSpPr txBox="1"/>
          <p:nvPr>
            <p:ph idx="1" type="body"/>
          </p:nvPr>
        </p:nvSpPr>
        <p:spPr>
          <a:xfrm>
            <a:off x="311700" y="1648047"/>
            <a:ext cx="3999900" cy="29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Consider doing the following operations on an initially empty stack, s: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s.push(5)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s.push(10)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s.push(11)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s.pop()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s.push(5)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7" name="Google Shape;1217;p191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are the contents of the stack, from top (left) to bottom (right):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5, 10, 11, 5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5, 13, 10, 5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5, 10, 5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5, 11, 10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1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3" name="Google Shape;1223;p19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Consider doing the following operations on an initially empty stack, s: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s.push(5)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s.push(10)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s.push(11)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s.pop()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s.push(5)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4" name="Google Shape;1224;p192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are the contents of the stack, from top (left) to bottom (right):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5, 10, 11, 5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5, 11, 10, 5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lphaUcParenR"/>
            </a:pPr>
            <a:r>
              <a:rPr b="1"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5, 10, 5</a:t>
            </a:r>
            <a:endParaRPr b="1">
              <a:solidFill>
                <a:srgbClr val="FF0000"/>
              </a:solidFill>
            </a:endParaRPr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5, 11, 10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1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0" name="Google Shape;1230;p19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1" name="Google Shape;1231;p193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2" name="Google Shape;1232;p193"/>
          <p:cNvSpPr txBox="1"/>
          <p:nvPr/>
        </p:nvSpPr>
        <p:spPr>
          <a:xfrm>
            <a:off x="311700" y="1465545"/>
            <a:ext cx="42351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many stacks are needed to implement a queue? Consider the situation where no other data structure like arrays, linked list is available to you.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does Q2 print?</a:t>
            </a:r>
            <a:endParaRPr/>
          </a:p>
        </p:txBody>
      </p:sp>
      <p:sp>
        <p:nvSpPr>
          <p:cNvPr id="208" name="Google Shape;208;p41"/>
          <p:cNvSpPr txBox="1"/>
          <p:nvPr/>
        </p:nvSpPr>
        <p:spPr>
          <a:xfrm>
            <a:off x="392650" y="1266275"/>
            <a:ext cx="22743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A: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B: 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C: 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D: 10</a:t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E: Something else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41"/>
          <p:cNvSpPr txBox="1"/>
          <p:nvPr/>
        </p:nvSpPr>
        <p:spPr>
          <a:xfrm>
            <a:off x="2155000" y="529675"/>
            <a:ext cx="3511200" cy="400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public class Q2 {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static void f(Coord c) {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Car car = new Car("blue", c);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car.location.row = 10;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car.location.col = 9;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static int question() {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Coord unit = new Coord(1, 1);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Car blackCar = new Car("black", unit);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f(unit);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return blackCar.location.row;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static void main(String[] args) {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System.out.println(question());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210" name="Google Shape;210;p41"/>
          <p:cNvGraphicFramePr/>
          <p:nvPr/>
        </p:nvGraphicFramePr>
        <p:xfrm>
          <a:off x="5150275" y="2274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915425"/>
                <a:gridCol w="915425"/>
              </a:tblGrid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Q2.question()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unit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@A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blackCar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@B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returns: 10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211" name="Google Shape;211;p41"/>
          <p:cNvGraphicFramePr/>
          <p:nvPr/>
        </p:nvGraphicFramePr>
        <p:xfrm>
          <a:off x="5150275" y="954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915425"/>
                <a:gridCol w="915425"/>
              </a:tblGrid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Q2.f(@A)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@A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car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@C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returns: void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212" name="Google Shape;212;p41"/>
          <p:cNvGraphicFramePr/>
          <p:nvPr/>
        </p:nvGraphicFramePr>
        <p:xfrm>
          <a:off x="7102025" y="939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382850"/>
                <a:gridCol w="1486250"/>
              </a:tblGrid>
              <a:tr h="594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@A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Coord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row 10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col 9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94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@B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Car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color “black”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location @A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9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@C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Car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color “blue”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location @A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9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59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@Z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[]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 u="none" cap="none" strike="noStrike"/>
                        <a:t>An empty array for args, a detail not used in this example</a:t>
                      </a:r>
                      <a:endParaRPr i="1" sz="800" u="none" cap="none" strike="noStrike"/>
                    </a:p>
                  </a:txBody>
                  <a:tcPr marT="91425" marB="91425" marR="91425" marL="91425"/>
                </a:tc>
              </a:tr>
              <a:tr h="59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13" name="Google Shape;213;p41"/>
          <p:cNvGraphicFramePr/>
          <p:nvPr/>
        </p:nvGraphicFramePr>
        <p:xfrm>
          <a:off x="3626275" y="8524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915425"/>
                <a:gridCol w="915425"/>
              </a:tblGrid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Q1.main(@Z)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args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@Z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returns: nothing (void)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214" name="Google Shape;214;p41"/>
          <p:cNvGraphicFramePr/>
          <p:nvPr/>
        </p:nvGraphicFramePr>
        <p:xfrm>
          <a:off x="5150275" y="3690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915425"/>
                <a:gridCol w="915425"/>
              </a:tblGrid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Q2.main(@Z)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  <a:tr h="11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args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@Z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130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returns: nothing (void)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1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8" name="Google Shape;1238;p19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9" name="Google Shape;1239;p194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lphaUcParenR"/>
            </a:pPr>
            <a:r>
              <a:rPr b="1"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b="1"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0" name="Google Shape;1240;p194"/>
          <p:cNvSpPr txBox="1"/>
          <p:nvPr/>
        </p:nvSpPr>
        <p:spPr>
          <a:xfrm>
            <a:off x="187890" y="2893512"/>
            <a:ext cx="4123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1" name="Google Shape;1241;p194"/>
          <p:cNvSpPr txBox="1"/>
          <p:nvPr/>
        </p:nvSpPr>
        <p:spPr>
          <a:xfrm>
            <a:off x="311700" y="1465545"/>
            <a:ext cx="42351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many stacks are needed to implement a queue? Consider the situation where no other data structure like arrays, linked list is available to you.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1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7" name="Google Shape;1247;p195"/>
          <p:cNvSpPr txBox="1"/>
          <p:nvPr>
            <p:ph idx="1" type="body"/>
          </p:nvPr>
        </p:nvSpPr>
        <p:spPr>
          <a:xfrm>
            <a:off x="311700" y="1626781"/>
            <a:ext cx="3999900" cy="29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Consider doing the following operations on an initially empty queue, q: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s.enqueue(4)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s.enqueue(10)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s.enqueue(13)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s.dequeue()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s.enqueue(5)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8" name="Google Shape;1248;p195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are the contents of the queue, from top (left) to bottom (right):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4, 10, 13, 5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10, 13, 5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4, 10, 5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5, 10, 4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1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4" name="Google Shape;1254;p196"/>
          <p:cNvSpPr txBox="1"/>
          <p:nvPr>
            <p:ph idx="1" type="body"/>
          </p:nvPr>
        </p:nvSpPr>
        <p:spPr>
          <a:xfrm>
            <a:off x="311700" y="1626781"/>
            <a:ext cx="3999900" cy="29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Consider doing the following operations on an initially empty queue, q: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s.enqueue(4)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s.enqueue(10)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s.enqueue(13)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s.dequeue()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s.enqueue(5)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5" name="Google Shape;1255;p196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are the contents of the queue, from top (left) to bottom (right):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4, 10, 13, 5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lphaUcParenR"/>
            </a:pPr>
            <a:r>
              <a:rPr b="1"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10, 13, 5</a:t>
            </a:r>
            <a:endParaRPr b="1">
              <a:solidFill>
                <a:srgbClr val="FF0000"/>
              </a:solidFill>
            </a:endParaRPr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4, 10, 5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5, 10, 4</a:t>
            </a:r>
            <a:endParaRPr/>
          </a:p>
          <a:p>
            <a:pPr indent="-342900" lvl="0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arenR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197"/>
          <p:cNvSpPr txBox="1"/>
          <p:nvPr/>
        </p:nvSpPr>
        <p:spPr>
          <a:xfrm>
            <a:off x="363255" y="701458"/>
            <a:ext cx="8542800" cy="3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1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Breadth</a:t>
            </a:r>
            <a:r>
              <a:rPr b="0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  <a:r>
              <a:rPr b="1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 search</a:t>
            </a:r>
            <a:r>
              <a:rPr b="0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(</a:t>
            </a:r>
            <a:r>
              <a:rPr b="1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BFS</a:t>
            </a:r>
            <a:r>
              <a:rPr b="0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is an algorithm for traversing or searching tree or graph data structures. It starts at the tree root and explores the neighbor nodes first, before moving to the next level neighbors.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BFS can be implemented by using a queue.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1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Depth-first search (DFS)</a:t>
            </a:r>
            <a:r>
              <a:rPr b="0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an algorithm for traversing or searching tree or graph data structures. One starts at the root (selecting some arbitrary node as the root in the case of a graph) and explores as far as possible along each branch before backtracking.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DFS can be implemented by using a stack.</a:t>
            </a:r>
            <a:endParaRPr b="0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198"/>
          <p:cNvSpPr txBox="1"/>
          <p:nvPr/>
        </p:nvSpPr>
        <p:spPr>
          <a:xfrm>
            <a:off x="285750" y="469450"/>
            <a:ext cx="8552100" cy="42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Say a reference to a Maze object is stored in a variable m. What expression would get the Square at row 3, column 5?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 Mark only one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lphaU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m.getRow(3).getCol(5)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lphaU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m.contents[5][3]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AutoNum type="alphaUcPeriod"/>
            </a:pPr>
            <a:r>
              <a:rPr b="1" i="0" lang="en" sz="1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m.contents[3][5] </a:t>
            </a:r>
            <a:endParaRPr b="1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lphaU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m.getCol(5).getRow(3)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199"/>
          <p:cNvSpPr txBox="1"/>
          <p:nvPr/>
        </p:nvSpPr>
        <p:spPr>
          <a:xfrm>
            <a:off x="285750" y="469450"/>
            <a:ext cx="8552100" cy="42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Say a reference to a Maze object is stored in a variable m. What expression would get the Square at row 3, column 5?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 Mark only one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lphaU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m.getRow(3).getCol(5)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lphaU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m.contents[5][3]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lphaU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m.contents[3][5]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lphaUcPeriod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m.getCol(5).getRow(3)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2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DFS, BFS, Stacks, and Queues</a:t>
            </a:r>
            <a:endParaRPr/>
          </a:p>
        </p:txBody>
      </p:sp>
      <p:sp>
        <p:nvSpPr>
          <p:cNvPr id="1276" name="Google Shape;1276;p2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For more detailed examples of using stacks and queues to perform DFS and BFS, refer to the </a:t>
            </a:r>
            <a:r>
              <a:rPr b="1" lang="en"/>
              <a:t>Week 3 Review</a:t>
            </a:r>
            <a:r>
              <a:rPr lang="en"/>
              <a:t> linked in the course schedule on the course website. We perform both and show how Squares and the stack/queue is updated as the algorithm proceeds</a:t>
            </a:r>
            <a:endParaRPr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0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Sorting</a:t>
            </a:r>
            <a:endParaRPr/>
          </a:p>
        </p:txBody>
      </p:sp>
      <p:sp>
        <p:nvSpPr>
          <p:cNvPr id="1282" name="Google Shape;1282;p20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2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288" name="Google Shape;1288;p202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Selection Sort:</a:t>
            </a:r>
            <a:r>
              <a:rPr lang="en">
                <a:solidFill>
                  <a:schemeClr val="dk1"/>
                </a:solidFill>
              </a:rPr>
              <a:t> Repeatedly find the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chemeClr val="dk1"/>
                </a:solidFill>
              </a:rPr>
              <a:t> element and move it to the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chemeClr val="dk1"/>
                </a:solidFill>
              </a:rPr>
              <a:t> of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b="1" lang="en">
                <a:solidFill>
                  <a:schemeClr val="dk1"/>
                </a:solidFill>
              </a:rPr>
              <a:t> prefix</a:t>
            </a:r>
            <a:r>
              <a:rPr lang="en">
                <a:solidFill>
                  <a:schemeClr val="dk1"/>
                </a:solidFill>
              </a:rPr>
              <a:t> of the array.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Insertion Sort:</a:t>
            </a:r>
            <a:r>
              <a:rPr lang="en">
                <a:solidFill>
                  <a:schemeClr val="dk1"/>
                </a:solidFill>
              </a:rPr>
              <a:t> Repeatedly take the next element and insert it into the </a:t>
            </a:r>
            <a:r>
              <a:rPr b="1" lang="en">
                <a:solidFill>
                  <a:schemeClr val="dk1"/>
                </a:solidFill>
              </a:rPr>
              <a:t>correct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b="1" lang="en">
                <a:solidFill>
                  <a:schemeClr val="dk1"/>
                </a:solidFill>
              </a:rPr>
              <a:t> position within</a:t>
            </a:r>
            <a:r>
              <a:rPr lang="en">
                <a:solidFill>
                  <a:schemeClr val="dk1"/>
                </a:solidFill>
              </a:rPr>
              <a:t>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b="1" lang="en">
                <a:solidFill>
                  <a:schemeClr val="dk1"/>
                </a:solidFill>
              </a:rPr>
              <a:t> prefix</a:t>
            </a:r>
            <a:r>
              <a:rPr lang="en">
                <a:solidFill>
                  <a:schemeClr val="dk1"/>
                </a:solidFill>
              </a:rPr>
              <a:t> of the array.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294" name="Google Shape;1294;p203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Selection Sort:</a:t>
            </a:r>
            <a:r>
              <a:rPr lang="en">
                <a:solidFill>
                  <a:schemeClr val="dk1"/>
                </a:solidFill>
              </a:rPr>
              <a:t> Repeatedly find the </a:t>
            </a:r>
            <a:r>
              <a:rPr b="1" lang="en">
                <a:solidFill>
                  <a:srgbClr val="FF0000"/>
                </a:solidFill>
              </a:rPr>
              <a:t>minimum</a:t>
            </a:r>
            <a:r>
              <a:rPr lang="en">
                <a:solidFill>
                  <a:schemeClr val="dk1"/>
                </a:solidFill>
              </a:rPr>
              <a:t> element and move it to the </a:t>
            </a:r>
            <a:r>
              <a:rPr b="1" lang="en">
                <a:solidFill>
                  <a:srgbClr val="FF0000"/>
                </a:solidFill>
              </a:rPr>
              <a:t>end</a:t>
            </a:r>
            <a:r>
              <a:rPr lang="en">
                <a:solidFill>
                  <a:schemeClr val="dk1"/>
                </a:solidFill>
              </a:rPr>
              <a:t> of a </a:t>
            </a:r>
            <a:r>
              <a:rPr b="1" lang="en">
                <a:solidFill>
                  <a:srgbClr val="FF0000"/>
                </a:solidFill>
              </a:rPr>
              <a:t>sorted</a:t>
            </a:r>
            <a:r>
              <a:rPr b="1" lang="en">
                <a:solidFill>
                  <a:schemeClr val="dk1"/>
                </a:solidFill>
              </a:rPr>
              <a:t> prefix</a:t>
            </a:r>
            <a:r>
              <a:rPr lang="en">
                <a:solidFill>
                  <a:schemeClr val="dk1"/>
                </a:solidFill>
              </a:rPr>
              <a:t> of the array.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Insertion Sort:</a:t>
            </a:r>
            <a:r>
              <a:rPr lang="en">
                <a:solidFill>
                  <a:schemeClr val="dk1"/>
                </a:solidFill>
              </a:rPr>
              <a:t> Repeatedly take the next element and insert it into the </a:t>
            </a:r>
            <a:r>
              <a:rPr b="1" lang="en">
                <a:solidFill>
                  <a:schemeClr val="dk1"/>
                </a:solidFill>
              </a:rPr>
              <a:t>correct </a:t>
            </a:r>
            <a:r>
              <a:rPr b="1" lang="en">
                <a:solidFill>
                  <a:srgbClr val="FF0000"/>
                </a:solidFill>
              </a:rPr>
              <a:t>ordered</a:t>
            </a:r>
            <a:r>
              <a:rPr b="1" lang="en">
                <a:solidFill>
                  <a:schemeClr val="dk1"/>
                </a:solidFill>
              </a:rPr>
              <a:t> position within</a:t>
            </a:r>
            <a:r>
              <a:rPr lang="en">
                <a:solidFill>
                  <a:schemeClr val="dk1"/>
                </a:solidFill>
              </a:rPr>
              <a:t> a </a:t>
            </a:r>
            <a:r>
              <a:rPr b="1" lang="en">
                <a:solidFill>
                  <a:srgbClr val="FF0000"/>
                </a:solidFill>
              </a:rPr>
              <a:t>sorted</a:t>
            </a:r>
            <a:r>
              <a:rPr b="1" lang="en">
                <a:solidFill>
                  <a:schemeClr val="dk1"/>
                </a:solidFill>
              </a:rPr>
              <a:t> prefix</a:t>
            </a:r>
            <a:r>
              <a:rPr lang="en">
                <a:solidFill>
                  <a:schemeClr val="dk1"/>
                </a:solidFill>
              </a:rPr>
              <a:t> of the array.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How long do changes persist after a method ends?</a:t>
            </a:r>
            <a:endParaRPr/>
          </a:p>
        </p:txBody>
      </p:sp>
      <p:sp>
        <p:nvSpPr>
          <p:cNvPr id="220" name="Google Shape;220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/>
              <a:t>Changes on the heap last forever, never automatically undone, stays until a field update changes it again, if you want to have the behavior of changing a field and reverting it back you must implement it</a:t>
            </a:r>
            <a:endParaRPr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04"/>
          <p:cNvSpPr txBox="1"/>
          <p:nvPr/>
        </p:nvSpPr>
        <p:spPr>
          <a:xfrm>
            <a:off x="415975" y="292625"/>
            <a:ext cx="872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Given the array below after a call to partition, what indices have elements that could have been the partition (Assume partition chose a random element)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00" name="Google Shape;1300;p204"/>
          <p:cNvGraphicFramePr/>
          <p:nvPr/>
        </p:nvGraphicFramePr>
        <p:xfrm>
          <a:off x="952525" y="213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8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2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9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10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18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20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16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30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205"/>
          <p:cNvSpPr txBox="1"/>
          <p:nvPr/>
        </p:nvSpPr>
        <p:spPr>
          <a:xfrm>
            <a:off x="415975" y="292625"/>
            <a:ext cx="872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Given the array below after a call to partition, what indices have elements that could have been the partition (Assume partition chose a random element)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06" name="Google Shape;1306;p205"/>
          <p:cNvGraphicFramePr/>
          <p:nvPr/>
        </p:nvGraphicFramePr>
        <p:xfrm>
          <a:off x="952525" y="213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8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2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9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10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18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20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16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30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07" name="Google Shape;1307;p205"/>
          <p:cNvSpPr txBox="1"/>
          <p:nvPr/>
        </p:nvSpPr>
        <p:spPr>
          <a:xfrm>
            <a:off x="883400" y="3378625"/>
            <a:ext cx="7392600" cy="13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Indices: 3, 4, 8</a:t>
            </a:r>
            <a:endParaRPr b="1" i="0" sz="2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206"/>
          <p:cNvSpPr txBox="1"/>
          <p:nvPr/>
        </p:nvSpPr>
        <p:spPr>
          <a:xfrm>
            <a:off x="415975" y="292625"/>
            <a:ext cx="872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Given the array below after a call to partition, what indices have elements that could have been the partition (Assume partition chose a random element)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13" name="Google Shape;1313;p206"/>
          <p:cNvGraphicFramePr/>
          <p:nvPr/>
        </p:nvGraphicFramePr>
        <p:xfrm>
          <a:off x="952525" y="213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2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3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4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5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6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7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8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9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207"/>
          <p:cNvSpPr txBox="1"/>
          <p:nvPr/>
        </p:nvSpPr>
        <p:spPr>
          <a:xfrm>
            <a:off x="415975" y="292625"/>
            <a:ext cx="872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Given the array below after a call to partition, what indices have elements that could have been the partition (Assume partition chose a random element)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19" name="Google Shape;1319;p207"/>
          <p:cNvGraphicFramePr/>
          <p:nvPr/>
        </p:nvGraphicFramePr>
        <p:xfrm>
          <a:off x="952525" y="213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2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3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4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5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6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7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8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9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20" name="Google Shape;1320;p207"/>
          <p:cNvSpPr txBox="1"/>
          <p:nvPr/>
        </p:nvSpPr>
        <p:spPr>
          <a:xfrm>
            <a:off x="883400" y="3378625"/>
            <a:ext cx="7392600" cy="13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ALL OF THEM!</a:t>
            </a:r>
            <a:endParaRPr b="1" i="0" sz="2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208"/>
          <p:cNvSpPr txBox="1"/>
          <p:nvPr/>
        </p:nvSpPr>
        <p:spPr>
          <a:xfrm>
            <a:off x="415975" y="292625"/>
            <a:ext cx="872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Given the array below after a call to partition, what indices have elements that could have been the partition (Assume partition chose a random element)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26" name="Google Shape;1326;p208"/>
          <p:cNvGraphicFramePr/>
          <p:nvPr/>
        </p:nvGraphicFramePr>
        <p:xfrm>
          <a:off x="952525" y="213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10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9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8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7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6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5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4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3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209"/>
          <p:cNvSpPr txBox="1"/>
          <p:nvPr/>
        </p:nvSpPr>
        <p:spPr>
          <a:xfrm>
            <a:off x="415975" y="292625"/>
            <a:ext cx="872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Given the array below after a call to partition, what indices have elements that could have been the partition (Assume partition chose a random element)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32" name="Google Shape;1332;p209"/>
          <p:cNvGraphicFramePr/>
          <p:nvPr/>
        </p:nvGraphicFramePr>
        <p:xfrm>
          <a:off x="952525" y="213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10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9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8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7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6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5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4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/>
                        <a:t>3</a:t>
                      </a:r>
                      <a:endParaRPr sz="20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33" name="Google Shape;1333;p209"/>
          <p:cNvSpPr txBox="1"/>
          <p:nvPr/>
        </p:nvSpPr>
        <p:spPr>
          <a:xfrm>
            <a:off x="883400" y="3378625"/>
            <a:ext cx="7392600" cy="13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Index 0 ONLY</a:t>
            </a:r>
            <a:endParaRPr b="1" i="0" sz="2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210"/>
          <p:cNvSpPr txBox="1"/>
          <p:nvPr/>
        </p:nvSpPr>
        <p:spPr>
          <a:xfrm>
            <a:off x="389525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 the Sorting Algorithm!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9" name="Google Shape;1339;p210"/>
          <p:cNvSpPr txBox="1"/>
          <p:nvPr/>
        </p:nvSpPr>
        <p:spPr>
          <a:xfrm>
            <a:off x="465713" y="862675"/>
            <a:ext cx="3282600" cy="1973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int[] combine(int[] p1, int[] p2) {...}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int[] sort(int[] arr)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int len = arr.length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if(len &lt;= 1) { return arr;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else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p1 = Arrays.copyOfRange(arr, 0, len / 2);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p2= Arrays.copyOfRange(arr, len / 2, len);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sortedPart1 = sort(p1);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sortedPart2 = sort(p2);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sorted = combine(sortedPart1, sortedPart2);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return sorted;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40" name="Google Shape;1340;p210"/>
          <p:cNvSpPr txBox="1"/>
          <p:nvPr/>
        </p:nvSpPr>
        <p:spPr>
          <a:xfrm>
            <a:off x="465713" y="2949125"/>
            <a:ext cx="3282600" cy="1973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void sort(int[] arr)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for(int i = 0; i &lt; arr.length; i += 1)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for(int j = i; j &gt; 0; j -= 1)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if(arr[j] &lt; arr[j-1])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int temp = arr[j-1];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arr[j-1] = arr[j];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arr[j] = temp;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else { break; } 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41" name="Google Shape;1341;p210"/>
          <p:cNvSpPr txBox="1"/>
          <p:nvPr/>
        </p:nvSpPr>
        <p:spPr>
          <a:xfrm>
            <a:off x="4024088" y="2949125"/>
            <a:ext cx="3282600" cy="1973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int partition(String[] array, int l, int h) {...}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void sort2(String[] array, int low, int high)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if(high - low &lt;= 1) { return;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int splitAt = partition(array, low, high);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sort2(array, low, splitAt);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sort2(array, splitAt + 1, high);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 static void sort1(String[] array)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sort2(array, 0, array.length);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42" name="Google Shape;1342;p210"/>
          <p:cNvSpPr txBox="1"/>
          <p:nvPr/>
        </p:nvSpPr>
        <p:spPr>
          <a:xfrm>
            <a:off x="4024088" y="862675"/>
            <a:ext cx="3282600" cy="1973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void sort(int[] arr)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for(int i = 0; i &lt; arr.length; i += 1)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 minIndex = i;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for(int j = i; j &lt; arr.length; j += 1)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if(arr[minIndex] &gt; arr[j]) { minIndex = j;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 temp = arr[i];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arr[i] = arr[minIndex];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arr[minIndex] = temp;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211"/>
          <p:cNvSpPr txBox="1"/>
          <p:nvPr/>
        </p:nvSpPr>
        <p:spPr>
          <a:xfrm>
            <a:off x="389525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 the Sorting Algorithm!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8" name="Google Shape;1348;p211"/>
          <p:cNvSpPr txBox="1"/>
          <p:nvPr/>
        </p:nvSpPr>
        <p:spPr>
          <a:xfrm>
            <a:off x="465713" y="862675"/>
            <a:ext cx="3282600" cy="1973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int[] combine(int[] p1, int[] p2) {...}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int[] </a:t>
            </a:r>
            <a:r>
              <a:rPr b="1" i="0" lang="en" sz="700" u="none" cap="none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mergeSort</a:t>
            </a: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(int[] arr)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int len = arr.length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if(len &lt;= 1) { return arr;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else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p1 = Arrays.copyOfRange(arr, 0, len / 2);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p2= Arrays.copyOfRange(arr, len / 2, len);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sortedPart1 = sort(p1);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sortedPart2 = sort(p2);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int[] sorted = combine(sortedPart1, sortedPart2);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return sorted;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49" name="Google Shape;1349;p211"/>
          <p:cNvSpPr txBox="1"/>
          <p:nvPr/>
        </p:nvSpPr>
        <p:spPr>
          <a:xfrm>
            <a:off x="465713" y="2949125"/>
            <a:ext cx="3282600" cy="1973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void </a:t>
            </a:r>
            <a:r>
              <a:rPr b="1" i="0" lang="en" sz="700" u="none" cap="none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insertionSort</a:t>
            </a: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(int[] arr)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for(int i = 0; i &lt; arr.length; i += 1)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for(int j = i; j &gt; 0; j -= 1)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if(arr[j] &lt; arr[j-1])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int temp = arr[j-1];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arr[j-1] = arr[j];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arr[j] = temp;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else { break; } 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50" name="Google Shape;1350;p211"/>
          <p:cNvSpPr txBox="1"/>
          <p:nvPr/>
        </p:nvSpPr>
        <p:spPr>
          <a:xfrm>
            <a:off x="4024088" y="2949125"/>
            <a:ext cx="3282600" cy="1973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int partition(String[] array, int l, int h) {...}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void </a:t>
            </a:r>
            <a:r>
              <a:rPr b="1" i="0" lang="en" sz="700" u="none" cap="none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quickSort</a:t>
            </a: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(String[] array, int low, int high)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if(high - low &lt;= 1) { return;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int splitAt = partition(array, low, high);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700" u="none" cap="none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quickSort</a:t>
            </a: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(array, low, splitAt);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700" u="none" cap="none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quickSort</a:t>
            </a: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(array, splitAt + 1, high);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 static void sort(String[] array)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sort2(array, 0, array.length);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51" name="Google Shape;1351;p211"/>
          <p:cNvSpPr txBox="1"/>
          <p:nvPr/>
        </p:nvSpPr>
        <p:spPr>
          <a:xfrm>
            <a:off x="4024088" y="862675"/>
            <a:ext cx="3282600" cy="1973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static void </a:t>
            </a:r>
            <a:r>
              <a:rPr b="1" i="0" lang="en" sz="700" u="none" cap="none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selectionSort</a:t>
            </a: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(int[] arr)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for(int i = 0; i &lt; arr.length; i += 1)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 minIndex = i;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for(int j = i; j &lt; arr.length; j += 1) {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if(arr[minIndex] &gt; arr[j]) { minIndex = j;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int temp = arr[i];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arr[i] = arr[minIndex];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arr[minIndex] = temp;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52" name="Google Shape;1352;p211"/>
          <p:cNvSpPr txBox="1"/>
          <p:nvPr/>
        </p:nvSpPr>
        <p:spPr>
          <a:xfrm>
            <a:off x="2932100" y="2443350"/>
            <a:ext cx="7107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Merge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211"/>
          <p:cNvSpPr txBox="1"/>
          <p:nvPr/>
        </p:nvSpPr>
        <p:spPr>
          <a:xfrm>
            <a:off x="2702900" y="4550500"/>
            <a:ext cx="10167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Insertion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211"/>
          <p:cNvSpPr txBox="1"/>
          <p:nvPr/>
        </p:nvSpPr>
        <p:spPr>
          <a:xfrm>
            <a:off x="6581375" y="4550500"/>
            <a:ext cx="10167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Quick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5" name="Google Shape;1355;p211"/>
          <p:cNvSpPr txBox="1"/>
          <p:nvPr/>
        </p:nvSpPr>
        <p:spPr>
          <a:xfrm>
            <a:off x="6283650" y="2416900"/>
            <a:ext cx="10167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Selection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2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361" name="Google Shape;1361;p212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(algorithm) finds the minimum element in a list and moves it to the end of a sorted prefix in the list.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(algorithm) repeatedly takes the next element in a list inserts it into the correct ordered position within a sorted prefix of the list.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2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367" name="Google Shape;1367;p213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FF0000"/>
                </a:solidFill>
              </a:rPr>
              <a:t>Selection sort</a:t>
            </a:r>
            <a:r>
              <a:rPr lang="en">
                <a:solidFill>
                  <a:srgbClr val="000000"/>
                </a:solidFill>
              </a:rPr>
              <a:t> (algorithm) finds the minimum element in a list and moves it to the end of a sorted prefix in the list.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FF0000"/>
                </a:solidFill>
              </a:rPr>
              <a:t>Insertion sort</a:t>
            </a:r>
            <a:r>
              <a:rPr lang="en">
                <a:solidFill>
                  <a:srgbClr val="000000"/>
                </a:solidFill>
              </a:rPr>
              <a:t> (algorithm) repeatedly takes the next element in a list inserts it into the correct ordered position within a sorted prefix of the list.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226" name="Google Shape;226;p43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A : NoSuchFileException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B : NotDirectoryException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C : No exceptions will occur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D : It will print ABC/ABC.txt  			ABC/DEF.txt </a:t>
            </a:r>
            <a:endParaRPr/>
          </a:p>
        </p:txBody>
      </p:sp>
      <p:pic>
        <p:nvPicPr>
          <p:cNvPr id="227" name="Google Shape;227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486" y="1871329"/>
            <a:ext cx="4181089" cy="1913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2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373" name="Google Shape;1373;p214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(algorithm) repeatedly splits a list of elements at a certain index, where all elements to the left are &lt;= and all elements to the right are &gt;=. Then, the single elements at the end are already in order to be recombined.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(algorithm) repeatedly splits a list of elements in half until we have single elements. Then, the single elements at the end are compared by value and recombined to put them in order.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2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1379" name="Google Shape;1379;p215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FF0000"/>
                </a:solidFill>
              </a:rPr>
              <a:t>Quick sort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(algorithm) repeatedly splits a list of elements at a certain index, where all elements to the left are &lt;= and all elements to the right are &gt;=. Then, the single elements at the end are already in order to be recombined.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FF0000"/>
                </a:solidFill>
              </a:rPr>
              <a:t>Merge sort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(algorithm) repeatedly splits a list of elements in half until we have single elements. Then, the single elements at the end are compared by value and recombined to put them in order.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84" name="Google Shape;1384;p216"/>
          <p:cNvGraphicFramePr/>
          <p:nvPr/>
        </p:nvGraphicFramePr>
        <p:xfrm>
          <a:off x="729588" y="1303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1226875"/>
                <a:gridCol w="1267875"/>
                <a:gridCol w="1568500"/>
                <a:gridCol w="1691525"/>
                <a:gridCol w="1609500"/>
              </a:tblGrid>
              <a:tr h="464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b="1"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Insertion</a:t>
                      </a:r>
                      <a:endParaRPr b="1"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 u="none" cap="none" strike="noStrike">
                          <a:solidFill>
                            <a:srgbClr val="000000"/>
                          </a:solidFill>
                        </a:rPr>
                        <a:t>Selection 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Merge </a:t>
                      </a:r>
                      <a:endParaRPr b="1"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Quick </a:t>
                      </a:r>
                      <a:endParaRPr b="1" sz="1000" u="none" cap="none" strike="noStrike"/>
                    </a:p>
                  </a:txBody>
                  <a:tcPr marT="91425" marB="91425" marR="91425" marL="91425"/>
                </a:tc>
              </a:tr>
              <a:tr h="464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Best case time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O(</a:t>
                      </a:r>
                      <a:r>
                        <a:rPr lang="en" sz="1000" u="none" cap="none" strike="noStrike"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000" u="none" cap="none" strike="noStrike"/>
                        <a:t>)</a:t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</a:tr>
              <a:tr h="464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Worst case time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</a:t>
                      </a:r>
                      <a:r>
                        <a:rPr lang="en" sz="10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</a:tr>
              <a:tr h="464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Key operations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swap(a, j, j-1)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/>
                        <a:t>(until in the right place)</a:t>
                      </a:r>
                      <a:endParaRPr sz="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swap(a, i, indexOfMin)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/>
                        <a:t>(after finding minimum value)</a:t>
                      </a:r>
                      <a:endParaRPr sz="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 = copy(a, 0, len/2)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 = copy(a, len/2, len)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ls = sort(l)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rs = sort(r)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merge(ls, rs)</a:t>
                      </a:r>
                      <a:endParaRPr sz="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 = partition(a, l, h)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sort(a, l, p)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sort(a, p + 1, h)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85" name="Google Shape;1385;p2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90" name="Google Shape;1390;p217"/>
          <p:cNvGraphicFramePr/>
          <p:nvPr/>
        </p:nvGraphicFramePr>
        <p:xfrm>
          <a:off x="729588" y="1303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1226875"/>
                <a:gridCol w="1267875"/>
                <a:gridCol w="1568500"/>
                <a:gridCol w="1691525"/>
                <a:gridCol w="1609500"/>
              </a:tblGrid>
              <a:tr h="464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b="1"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Insertion</a:t>
                      </a:r>
                      <a:endParaRPr b="1"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 u="none" cap="none" strike="noStrike">
                          <a:solidFill>
                            <a:srgbClr val="000000"/>
                          </a:solidFill>
                        </a:rPr>
                        <a:t>Selection 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Merge </a:t>
                      </a:r>
                      <a:endParaRPr b="1"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Quick </a:t>
                      </a:r>
                      <a:endParaRPr b="1" sz="1000" u="none" cap="none" strike="noStrike"/>
                    </a:p>
                  </a:txBody>
                  <a:tcPr marT="91425" marB="91425" marR="91425" marL="91425"/>
                </a:tc>
              </a:tr>
              <a:tr h="464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Best case time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O(</a:t>
                      </a:r>
                      <a:r>
                        <a:rPr b="1" lang="en" sz="10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000" u="none" cap="none" strike="noStrike"/>
                        <a:t>)</a:t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O(</a:t>
                      </a:r>
                      <a:r>
                        <a:rPr b="1" lang="en" sz="10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b="1" baseline="30000" lang="en" sz="1000" u="none" cap="none" strike="noStrike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en" sz="1000" u="none" cap="none" strike="noStrike"/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O(</a:t>
                      </a:r>
                      <a:r>
                        <a:rPr b="1" lang="en" sz="1000" u="none" cap="none" strike="noStrike">
                          <a:solidFill>
                            <a:srgbClr val="FF0000"/>
                          </a:solidFill>
                        </a:rPr>
                        <a:t>n*logn</a:t>
                      </a:r>
                      <a:r>
                        <a:rPr lang="en" sz="1000" u="none" cap="none" strike="noStrike"/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O(</a:t>
                      </a:r>
                      <a:r>
                        <a:rPr b="1" lang="en" sz="1000" u="none" cap="none" strike="noStrike">
                          <a:solidFill>
                            <a:srgbClr val="FF0000"/>
                          </a:solidFill>
                        </a:rPr>
                        <a:t>n*logn</a:t>
                      </a:r>
                      <a:r>
                        <a:rPr lang="en" sz="1000" u="none" cap="none" strike="noStrike"/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</a:tr>
              <a:tr h="464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Worst case time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O(</a:t>
                      </a:r>
                      <a:r>
                        <a:rPr b="1" lang="en" sz="10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b="1" baseline="30000" lang="en" sz="1000" u="none" cap="none" strike="noStrike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en" sz="1000" u="none" cap="none" strike="noStrike"/>
                        <a:t>)</a:t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O(</a:t>
                      </a:r>
                      <a:r>
                        <a:rPr b="1" lang="en" sz="10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b="1" baseline="30000" lang="en" sz="1000" u="none" cap="none" strike="noStrike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en" sz="1000" u="none" cap="none" strike="noStrike"/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O(</a:t>
                      </a:r>
                      <a:r>
                        <a:rPr b="1" lang="en" sz="1000" u="none" cap="none" strike="noStrike">
                          <a:solidFill>
                            <a:srgbClr val="FF0000"/>
                          </a:solidFill>
                        </a:rPr>
                        <a:t>n*logn</a:t>
                      </a:r>
                      <a:r>
                        <a:rPr lang="en" sz="1000" u="none" cap="none" strike="noStrike"/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O(</a:t>
                      </a:r>
                      <a:r>
                        <a:rPr b="1" lang="en" sz="10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b="1" baseline="30000" lang="en" sz="1000" u="none" cap="none" strike="noStrike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en" sz="1000" u="none" cap="none" strike="noStrike"/>
                        <a:t>)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</a:tr>
              <a:tr h="464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Key operations</a:t>
                      </a:r>
                      <a:endParaRPr sz="10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swap(a, j, j-1)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/>
                        <a:t>(until in the right place)</a:t>
                      </a:r>
                      <a:endParaRPr sz="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swap(a, i, indexOfMin)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/>
                        <a:t>(after finding minimum value)</a:t>
                      </a:r>
                      <a:endParaRPr sz="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 = copy(a, 0, len/2)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 = copy(a, len/2, len)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ls = sort(l)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rs = sort(r)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merge(ls, rs)</a:t>
                      </a:r>
                      <a:endParaRPr sz="8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 = partition(a, l, h)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sort(a, l, p)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sort(a, p + 1, h)</a:t>
                      </a:r>
                      <a:endParaRPr sz="800" u="none" cap="none" strike="noStrike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91" name="Google Shape;1391;p2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ctrTitle"/>
          </p:nvPr>
        </p:nvSpPr>
        <p:spPr>
          <a:xfrm>
            <a:off x="311708" y="4397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Final Review</a:t>
            </a:r>
            <a:endParaRPr/>
          </a:p>
        </p:txBody>
      </p:sp>
      <p:sp>
        <p:nvSpPr>
          <p:cNvPr id="106" name="Google Shape;106;p26"/>
          <p:cNvSpPr txBox="1"/>
          <p:nvPr>
            <p:ph idx="1" type="subTitle"/>
          </p:nvPr>
        </p:nvSpPr>
        <p:spPr>
          <a:xfrm>
            <a:off x="311700" y="25293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REMEMBER: These will be very helpful BUT you still need to do additional studying on your own!!!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233" name="Google Shape;233;p44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A : NoSuchFileException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B : NotDirectoryException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C : No exceptions will occur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accent6"/>
                </a:solidFill>
              </a:rPr>
              <a:t>D : It will print ABC/ABC.txt  			ABC/DEF.txt </a:t>
            </a:r>
            <a:endParaRPr/>
          </a:p>
        </p:txBody>
      </p:sp>
      <p:pic>
        <p:nvPicPr>
          <p:cNvPr id="234" name="Google Shape;234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486" y="1871329"/>
            <a:ext cx="4181089" cy="1913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240" name="Google Shape;240;p45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A : NoSuchFileException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B : NotDirectoryException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C : No exceptions will occur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D : It will print ABC/ABC.txt  			ABC/DEF.txt </a:t>
            </a:r>
            <a:endParaRPr/>
          </a:p>
        </p:txBody>
      </p:sp>
      <p:pic>
        <p:nvPicPr>
          <p:cNvPr id="241" name="Google Shape;24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189184"/>
            <a:ext cx="4304905" cy="3954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247" name="Google Shape;247;p46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A : NoSuchFileException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B : </a:t>
            </a:r>
            <a:r>
              <a:rPr lang="en" sz="1800">
                <a:solidFill>
                  <a:schemeClr val="accent6"/>
                </a:solidFill>
              </a:rPr>
              <a:t>NotDirectoryException</a:t>
            </a:r>
            <a:endParaRPr sz="1800">
              <a:solidFill>
                <a:schemeClr val="accent6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C : No exceptions will occur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D : It will print ABC/ABC.txt  			ABC/DEF.txt </a:t>
            </a:r>
            <a:endParaRPr/>
          </a:p>
        </p:txBody>
      </p:sp>
      <p:pic>
        <p:nvPicPr>
          <p:cNvPr id="248" name="Google Shape;24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178940"/>
            <a:ext cx="4316057" cy="3964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254" name="Google Shape;254;p47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A : NoSuchFileException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B : NotDirectoryException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C : No exceptions will occur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D : It will print ABC/ABC.txt  			ABC/DEF.txt </a:t>
            </a:r>
            <a:endParaRPr/>
          </a:p>
        </p:txBody>
      </p:sp>
      <p:pic>
        <p:nvPicPr>
          <p:cNvPr id="255" name="Google Shape;25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240639"/>
            <a:ext cx="4271059" cy="3844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pic>
        <p:nvPicPr>
          <p:cNvPr id="261" name="Google Shape;26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240639"/>
            <a:ext cx="4271059" cy="3844757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8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A : NoSuchFileException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B : </a:t>
            </a:r>
            <a:r>
              <a:rPr lang="en" sz="1800">
                <a:solidFill>
                  <a:schemeClr val="accent6"/>
                </a:solidFill>
              </a:rPr>
              <a:t>NotDirectoryException</a:t>
            </a:r>
            <a:endParaRPr sz="1800">
              <a:solidFill>
                <a:schemeClr val="accent6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C : No exceptions will occur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D : It will print ABC/ABC.txt  			ABC/DEF.txt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268" name="Google Shape;268;p49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A : NoSuchFileException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B : NotDirectoryException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C : It will print ABC/ABC.txt  			ABC/DEF.txt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D : It will print ABC/ABC.txt			ABC/DEF.txt  			ABC/download.png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9" name="Google Shape;269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388" y="1152425"/>
            <a:ext cx="4691012" cy="3802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275" name="Google Shape;275;p50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A : NoSuchFileException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B : NotDirectoryException</a:t>
            </a:r>
            <a:endParaRPr sz="1800">
              <a:solidFill>
                <a:schemeClr val="lt1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lt1"/>
                </a:solidFill>
              </a:rPr>
              <a:t>C : It will print ABC/ABC.txt  			ABC/DEF.txt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AutoNum type="alphaLcParenR"/>
            </a:pPr>
            <a:r>
              <a:rPr lang="en" sz="1800">
                <a:solidFill>
                  <a:schemeClr val="accent6"/>
                </a:solidFill>
              </a:rPr>
              <a:t>D : It will print ABC/ABC.txt			ABC/DEF.txt  			ABC/download.png</a:t>
            </a:r>
            <a:endParaRPr sz="1800">
              <a:solidFill>
                <a:schemeClr val="accent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6" name="Google Shape;276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388" y="1152425"/>
            <a:ext cx="4691012" cy="3802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Interfaces</a:t>
            </a:r>
            <a:endParaRPr/>
          </a:p>
        </p:txBody>
      </p:sp>
      <p:sp>
        <p:nvSpPr>
          <p:cNvPr id="282" name="Google Shape;282;p5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288" name="Google Shape;288;p52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An interface...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Contains </a:t>
            </a:r>
            <a:r>
              <a:rPr b="1" lang="en">
                <a:solidFill>
                  <a:srgbClr val="000000"/>
                </a:solidFill>
              </a:rPr>
              <a:t>_____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_____ _____</a:t>
            </a:r>
            <a:r>
              <a:rPr lang="en">
                <a:solidFill>
                  <a:srgbClr val="000000"/>
                </a:solidFill>
              </a:rPr>
              <a:t> only. Classes implementing the interface must override and define these methods.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To define, use keyword “</a:t>
            </a:r>
            <a:r>
              <a:rPr b="1" lang="en">
                <a:solidFill>
                  <a:schemeClr val="dk1"/>
                </a:solidFill>
              </a:rPr>
              <a:t>_____</a:t>
            </a:r>
            <a:r>
              <a:rPr lang="en">
                <a:solidFill>
                  <a:srgbClr val="000000"/>
                </a:solidFill>
              </a:rPr>
              <a:t>”.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To implement, use keyword “</a:t>
            </a:r>
            <a:r>
              <a:rPr b="1" lang="en">
                <a:solidFill>
                  <a:schemeClr val="dk1"/>
                </a:solidFill>
              </a:rPr>
              <a:t>_____</a:t>
            </a:r>
            <a:r>
              <a:rPr lang="en">
                <a:solidFill>
                  <a:srgbClr val="000000"/>
                </a:solidFill>
              </a:rPr>
              <a:t>”.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Allows code reuse by having multiple classes that share a type (subtype </a:t>
            </a:r>
            <a:r>
              <a:rPr b="1" lang="en">
                <a:solidFill>
                  <a:schemeClr val="dk1"/>
                </a:solidFill>
              </a:rPr>
              <a:t>_____</a:t>
            </a:r>
            <a:r>
              <a:rPr lang="en">
                <a:solidFill>
                  <a:schemeClr val="dk1"/>
                </a:solidFill>
              </a:rPr>
              <a:t>).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294" name="Google Shape;294;p53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An interface...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Contains </a:t>
            </a:r>
            <a:r>
              <a:rPr b="1" lang="en">
                <a:solidFill>
                  <a:srgbClr val="FF0000"/>
                </a:solidFill>
              </a:rPr>
              <a:t>fields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b="1" lang="en">
                <a:solidFill>
                  <a:srgbClr val="FF0000"/>
                </a:solidFill>
              </a:rPr>
              <a:t>method signatures</a:t>
            </a:r>
            <a:r>
              <a:rPr lang="en">
                <a:solidFill>
                  <a:srgbClr val="000000"/>
                </a:solidFill>
              </a:rPr>
              <a:t> only. Classes implementing the interface must override and define these methods.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To define, use keyword “</a:t>
            </a:r>
            <a:r>
              <a:rPr b="1" lang="en">
                <a:solidFill>
                  <a:srgbClr val="FF0000"/>
                </a:solidFill>
              </a:rPr>
              <a:t>interface</a:t>
            </a:r>
            <a:r>
              <a:rPr lang="en">
                <a:solidFill>
                  <a:srgbClr val="000000"/>
                </a:solidFill>
              </a:rPr>
              <a:t>”.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To implement, use keyword “</a:t>
            </a:r>
            <a:r>
              <a:rPr b="1" lang="en">
                <a:solidFill>
                  <a:srgbClr val="FF0000"/>
                </a:solidFill>
              </a:rPr>
              <a:t>implements</a:t>
            </a:r>
            <a:r>
              <a:rPr lang="en">
                <a:solidFill>
                  <a:srgbClr val="000000"/>
                </a:solidFill>
              </a:rPr>
              <a:t>”.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Allows code reuse by having multiple classes that share a type (subtype </a:t>
            </a:r>
            <a:r>
              <a:rPr b="1" lang="en">
                <a:solidFill>
                  <a:srgbClr val="FF0000"/>
                </a:solidFill>
              </a:rPr>
              <a:t>polymorphism</a:t>
            </a:r>
            <a:r>
              <a:rPr lang="en">
                <a:solidFill>
                  <a:srgbClr val="000000"/>
                </a:solidFill>
              </a:rPr>
              <a:t>).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>
            <p:ph idx="1" type="subTitle"/>
          </p:nvPr>
        </p:nvSpPr>
        <p:spPr>
          <a:xfrm>
            <a:off x="357100" y="22480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OUTLINE: click on a link to jump to a section</a:t>
            </a:r>
            <a:endParaRPr/>
          </a:p>
        </p:txBody>
      </p:sp>
      <p:sp>
        <p:nvSpPr>
          <p:cNvPr id="112" name="Google Shape;112;p27"/>
          <p:cNvSpPr txBox="1"/>
          <p:nvPr/>
        </p:nvSpPr>
        <p:spPr>
          <a:xfrm>
            <a:off x="1181238" y="1017400"/>
            <a:ext cx="22233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3"/>
              </a:rPr>
              <a:t>Java</a:t>
            </a:r>
            <a:endParaRPr b="1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Java Review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5"/>
              </a:rPr>
              <a:t>Interfaces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6"/>
              </a:rPr>
              <a:t>Generics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7"/>
          <p:cNvSpPr txBox="1"/>
          <p:nvPr/>
        </p:nvSpPr>
        <p:spPr>
          <a:xfrm>
            <a:off x="3404538" y="1017400"/>
            <a:ext cx="22233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7"/>
              </a:rPr>
              <a:t>Data Structures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8"/>
              </a:rPr>
              <a:t>ArrayLists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9"/>
              </a:rPr>
              <a:t>Circular ArrayLists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10"/>
              </a:rPr>
              <a:t>LinkedLists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11"/>
              </a:rPr>
              <a:t>Doubly LinkedLists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12"/>
              </a:rPr>
              <a:t>Stacks &amp; Queues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13"/>
              </a:rPr>
              <a:t>Maps &amp; HashTables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14"/>
              </a:rPr>
              <a:t>BSTs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Heaps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5739463" y="1017400"/>
            <a:ext cx="22233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16"/>
              </a:rPr>
              <a:t>Algorithms</a:t>
            </a:r>
            <a:endParaRPr b="1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17"/>
              </a:rPr>
              <a:t>BFS &amp; DFS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18"/>
              </a:rPr>
              <a:t>Sorting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7"/>
          <p:cNvSpPr txBox="1"/>
          <p:nvPr/>
        </p:nvSpPr>
        <p:spPr>
          <a:xfrm>
            <a:off x="1205238" y="3274700"/>
            <a:ext cx="22233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19"/>
              </a:rPr>
              <a:t>Time Complexity</a:t>
            </a:r>
            <a:endParaRPr b="1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➔"/>
            </a:pP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20"/>
              </a:rPr>
              <a:t>Runtime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4"/>
          <p:cNvSpPr txBox="1"/>
          <p:nvPr>
            <p:ph type="ctrTitle"/>
          </p:nvPr>
        </p:nvSpPr>
        <p:spPr>
          <a:xfrm>
            <a:off x="311700" y="2229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Which one of the lines below will result in a compile error?</a:t>
            </a:r>
            <a:endParaRPr sz="1800"/>
          </a:p>
        </p:txBody>
      </p:sp>
      <p:sp>
        <p:nvSpPr>
          <p:cNvPr id="300" name="Google Shape;300;p54"/>
          <p:cNvSpPr txBox="1"/>
          <p:nvPr/>
        </p:nvSpPr>
        <p:spPr>
          <a:xfrm>
            <a:off x="388950" y="1334775"/>
            <a:ext cx="8366100" cy="1312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Student s1 = new Student(“Andrew”)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User u1 = new Student(“Jane”);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Student s2 = new User(“Rachel”);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5"/>
          <p:cNvSpPr txBox="1"/>
          <p:nvPr>
            <p:ph type="ctrTitle"/>
          </p:nvPr>
        </p:nvSpPr>
        <p:spPr>
          <a:xfrm>
            <a:off x="311700" y="2229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Which one of the lines below will result in a compile error?</a:t>
            </a:r>
            <a:endParaRPr sz="1800"/>
          </a:p>
        </p:txBody>
      </p:sp>
      <p:sp>
        <p:nvSpPr>
          <p:cNvPr id="306" name="Google Shape;306;p55"/>
          <p:cNvSpPr txBox="1"/>
          <p:nvPr/>
        </p:nvSpPr>
        <p:spPr>
          <a:xfrm>
            <a:off x="388950" y="1334775"/>
            <a:ext cx="8366100" cy="1312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Student s1 = new Student(“Andrew”)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User u1 = new Student(“Jane”);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Student s2 = new User(“Rachel”);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7" name="Google Shape;307;p55"/>
          <p:cNvSpPr txBox="1"/>
          <p:nvPr>
            <p:ph type="ctrTitle"/>
          </p:nvPr>
        </p:nvSpPr>
        <p:spPr>
          <a:xfrm>
            <a:off x="388950" y="2830275"/>
            <a:ext cx="8366100" cy="112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5200"/>
              <a:buNone/>
            </a:pPr>
            <a:r>
              <a:rPr lang="en" sz="1400">
                <a:solidFill>
                  <a:srgbClr val="FF0000"/>
                </a:solidFill>
              </a:rPr>
              <a:t>An interface cannot be initialized on its own. Interfaces are utilized by implementing them through other concrete classes. So you cannot initialize User since it is an interface.</a:t>
            </a:r>
            <a:endParaRPr sz="1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Collection Interface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3" name="Google Shape;313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br>
              <a:rPr lang="en" sz="1200">
                <a:solidFill>
                  <a:srgbClr val="24292E"/>
                </a:solidFill>
                <a:highlight>
                  <a:srgbClr val="F6F8FA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endParaRPr sz="1200">
              <a:solidFill>
                <a:srgbClr val="24292E"/>
              </a:solidFill>
              <a:highlight>
                <a:srgbClr val="F6F8FA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solidFill>
                <a:srgbClr val="24292E"/>
              </a:solidFill>
              <a:highlight>
                <a:srgbClr val="F6F8FA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14" name="Google Shape;314;p56"/>
          <p:cNvSpPr/>
          <p:nvPr/>
        </p:nvSpPr>
        <p:spPr>
          <a:xfrm>
            <a:off x="393405" y="1433454"/>
            <a:ext cx="7708500" cy="19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Collection interface is the foundation upon which the collections framework is built.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declares the core methods that all collections will have. 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8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social media post&#10;&#10;Description generated with very high confidence" id="319" name="Google Shape;319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175" y="161925"/>
            <a:ext cx="8259757" cy="4650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all can we do with Collection?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5" name="Google Shape;325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br>
              <a:rPr lang="en" sz="1200">
                <a:solidFill>
                  <a:srgbClr val="24292E"/>
                </a:solidFill>
                <a:highlight>
                  <a:srgbClr val="F6F8FA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endParaRPr sz="1200">
              <a:solidFill>
                <a:srgbClr val="24292E"/>
              </a:solidFill>
              <a:highlight>
                <a:srgbClr val="F6F8FA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solidFill>
                <a:srgbClr val="24292E"/>
              </a:solidFill>
              <a:highlight>
                <a:srgbClr val="F6F8FA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26" name="Google Shape;326;p58"/>
          <p:cNvSpPr/>
          <p:nvPr/>
        </p:nvSpPr>
        <p:spPr>
          <a:xfrm>
            <a:off x="393405" y="1433454"/>
            <a:ext cx="7708500" cy="3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E23"/>
              </a:buClr>
              <a:buSzPts val="2200"/>
              <a:buFont typeface="Times new roman"/>
              <a:buNone/>
            </a:pPr>
            <a:r>
              <a:rPr b="0" i="0" lang="en" sz="2200" u="none" cap="none" strike="noStrike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a few basic operations you'll normally use with collections: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E23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objects to the collection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E23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 objects from the collection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E23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 out if an object (or group of objects) is in the collection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E23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Retrieve an object from the collection (without removing it)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E23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Iterate through the collection, looking at each element (object) one after another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46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342E2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Collections</a:t>
            </a:r>
            <a:r>
              <a:rPr lang="en">
                <a:solidFill>
                  <a:srgbClr val="EF6C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Class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2" name="Google Shape;332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class consists exclusively of static methods that operate on or return collections.</a:t>
            </a:r>
            <a:endParaRPr/>
          </a:p>
          <a:p>
            <a:pPr indent="-1714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solidFill>
                <a:srgbClr val="342E2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 Collection class throws a </a:t>
            </a:r>
            <a:r>
              <a:rPr b="1" lang="en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NullPointerException</a:t>
            </a:r>
            <a:r>
              <a:rPr lang="en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if the collections or class objects provided to them are null.</a:t>
            </a:r>
            <a:endParaRPr>
              <a:solidFill>
                <a:srgbClr val="342E2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solidFill>
                <a:srgbClr val="342E2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342E2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solidFill>
                <a:srgbClr val="342E2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338" name="Google Shape;338;p60"/>
          <p:cNvSpPr txBox="1"/>
          <p:nvPr>
            <p:ph idx="2" type="body"/>
          </p:nvPr>
        </p:nvSpPr>
        <p:spPr>
          <a:xfrm>
            <a:off x="381000" y="3571875"/>
            <a:ext cx="5814900" cy="153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NullPointerException at line 8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NullPointerException at line 9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[]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[null]</a:t>
            </a:r>
            <a:endParaRPr/>
          </a:p>
        </p:txBody>
      </p:sp>
      <p:pic>
        <p:nvPicPr>
          <p:cNvPr descr="A picture containing indoor&#10;&#10;Description generated with high confidence" id="339" name="Google Shape;339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145921"/>
            <a:ext cx="5814827" cy="247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345" name="Google Shape;345;p61"/>
          <p:cNvSpPr txBox="1"/>
          <p:nvPr>
            <p:ph idx="2" type="body"/>
          </p:nvPr>
        </p:nvSpPr>
        <p:spPr>
          <a:xfrm>
            <a:off x="381000" y="3571875"/>
            <a:ext cx="5814900" cy="153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NullPointerException at line 8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NullPointerException at line 9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[]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[null]</a:t>
            </a:r>
            <a:endParaRPr/>
          </a:p>
        </p:txBody>
      </p:sp>
      <p:pic>
        <p:nvPicPr>
          <p:cNvPr descr="A picture containing indoor&#10;&#10;Description generated with high confidence" id="346" name="Google Shape;346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145921"/>
            <a:ext cx="5814827" cy="247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2"/>
          <p:cNvSpPr txBox="1"/>
          <p:nvPr>
            <p:ph type="title"/>
          </p:nvPr>
        </p:nvSpPr>
        <p:spPr>
          <a:xfrm>
            <a:off x="238125" y="2381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352" name="Google Shape;352;p62"/>
          <p:cNvSpPr txBox="1"/>
          <p:nvPr>
            <p:ph idx="2" type="body"/>
          </p:nvPr>
        </p:nvSpPr>
        <p:spPr>
          <a:xfrm>
            <a:off x="238125" y="4033731"/>
            <a:ext cx="6164400" cy="1113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NullPointerException at line 8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NullPointerException at line 9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[]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[null]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A screenshot of a cell phone&#10;&#10;Description generated with very high confidence" id="353" name="Google Shape;353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125" y="971550"/>
            <a:ext cx="6183145" cy="3052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3"/>
          <p:cNvSpPr txBox="1"/>
          <p:nvPr>
            <p:ph type="title"/>
          </p:nvPr>
        </p:nvSpPr>
        <p:spPr>
          <a:xfrm>
            <a:off x="238125" y="2381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359" name="Google Shape;359;p63"/>
          <p:cNvSpPr txBox="1"/>
          <p:nvPr>
            <p:ph idx="2" type="body"/>
          </p:nvPr>
        </p:nvSpPr>
        <p:spPr>
          <a:xfrm>
            <a:off x="238125" y="4033731"/>
            <a:ext cx="6164400" cy="1113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EEFF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NullPointerException at line 8</a:t>
            </a:r>
            <a:endParaRPr sz="1800">
              <a:solidFill>
                <a:srgbClr val="EEFF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NullPointerException at line 9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[]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[null]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A screenshot of a cell phone&#10;&#10;Description generated with very high confidence" id="360" name="Google Shape;360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125" y="971550"/>
            <a:ext cx="6183145" cy="3052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Java</a:t>
            </a:r>
            <a:endParaRPr/>
          </a:p>
        </p:txBody>
      </p:sp>
      <p:sp>
        <p:nvSpPr>
          <p:cNvPr id="121" name="Google Shape;121;p2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Collections</a:t>
            </a:r>
            <a:r>
              <a:rPr lang="en">
                <a:solidFill>
                  <a:srgbClr val="EF6C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Class v/s Collection Interface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6" name="Google Shape;366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Collections is a class, with static utility methods</a:t>
            </a:r>
            <a:endParaRPr/>
          </a:p>
          <a:p>
            <a:pPr indent="-1714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solidFill>
                <a:srgbClr val="342E2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>
                <a:solidFill>
                  <a:srgbClr val="342E2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Collection is an interface with declarations of the methods common to most collections including add(), remove(), size() and iterator().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Collections.sort()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Collections.sort() in Java</a:t>
            </a:r>
            <a:endParaRPr/>
          </a:p>
        </p:txBody>
      </p:sp>
      <p:sp>
        <p:nvSpPr>
          <p:cNvPr id="377" name="Google Shape;377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2"/>
              </a:buClr>
              <a:buSzPts val="1800"/>
              <a:buFont typeface="Arial"/>
              <a:buChar char="•"/>
            </a:pPr>
            <a:r>
              <a:rPr b="1" lang="en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java.util.Collections.sort()</a:t>
            </a:r>
            <a:r>
              <a:rPr lang="en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method is present in java.util.Collections class. </a:t>
            </a:r>
            <a:endParaRPr>
              <a:solidFill>
                <a:srgbClr val="695D46"/>
              </a:solidFill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2"/>
              </a:buClr>
              <a:buSzPts val="1800"/>
              <a:buFont typeface="Arial"/>
              <a:buChar char="•"/>
            </a:pPr>
            <a:r>
              <a:rPr lang="en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used to sort the elements present in the specified list of Collection in ascending order.</a:t>
            </a:r>
            <a:endParaRPr>
              <a:solidFill>
                <a:srgbClr val="695D46"/>
              </a:solidFill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2"/>
              </a:buClr>
              <a:buSzPts val="1800"/>
              <a:buFont typeface="Arial"/>
              <a:buChar char="•"/>
            </a:pPr>
            <a:r>
              <a:rPr lang="en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Structure: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2"/>
              </a:buClr>
              <a:buSzPts val="1800"/>
              <a:buNone/>
            </a:pPr>
            <a:r>
              <a:rPr lang="en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    public static void sort(List myList)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2"/>
              </a:buClr>
              <a:buSzPts val="1800"/>
              <a:buNone/>
            </a:pPr>
            <a:r>
              <a:rPr lang="en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    myList : A List type object we want to sort.</a:t>
            </a:r>
            <a:br>
              <a:rPr lang="en">
                <a:solidFill>
                  <a:schemeClr val="dk1"/>
                </a:solidFill>
              </a:rPr>
            </a:b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2"/>
              </a:buClr>
              <a:buSzPts val="1800"/>
              <a:buFont typeface="Arial"/>
              <a:buChar char="•"/>
            </a:pPr>
            <a:r>
              <a:rPr b="1" lang="en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method doesn't return anything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383" name="Google Shape;383;p67"/>
          <p:cNvSpPr txBox="1"/>
          <p:nvPr>
            <p:ph idx="1" type="body"/>
          </p:nvPr>
        </p:nvSpPr>
        <p:spPr>
          <a:xfrm>
            <a:off x="311150" y="1266825"/>
            <a:ext cx="44004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 import java.util.ArrayList;</a:t>
            </a:r>
            <a:endParaRPr sz="1100">
              <a:solidFill>
                <a:srgbClr val="695D4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import java.util.Collections;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public class Data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public static void main(String args[])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ArrayList&lt;String&gt; list=new ArrayList&lt;String&gt;();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ArrayList&lt;String&gt; newList=new ArrayList&lt;String&gt;();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list.add("Kevin");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list.add("Emily");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list.add("edward");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list.add("Kim");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newList = Collections.sort(list);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System.out.println(newList);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24292E"/>
              </a:solidFill>
              <a:highlight>
                <a:srgbClr val="F6F8FA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4" name="Google Shape;384;p67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[edward, Emily, Kevin, Kim]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[Emily, edward, Kevin, Kim]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Runtime Exception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Compile Time Error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will be the output?</a:t>
            </a:r>
            <a:endParaRPr/>
          </a:p>
        </p:txBody>
      </p:sp>
      <p:sp>
        <p:nvSpPr>
          <p:cNvPr id="390" name="Google Shape;390;p68"/>
          <p:cNvSpPr txBox="1"/>
          <p:nvPr>
            <p:ph idx="1" type="body"/>
          </p:nvPr>
        </p:nvSpPr>
        <p:spPr>
          <a:xfrm>
            <a:off x="311150" y="1266825"/>
            <a:ext cx="44004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 import java.util.ArrayList;</a:t>
            </a:r>
            <a:endParaRPr sz="1100">
              <a:solidFill>
                <a:srgbClr val="695D4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import java.util.Collections;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public class Data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public static void main(String args[])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ArrayList&lt;String&gt; list=new ArrayList&lt;String&gt;();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ArrayList&lt;String&gt; newList=new ArrayList&lt;String&gt;();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list.add("Kevin");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list.add("Emily");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list.add("edward");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list.add("Kim");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newList = Collections.sort(list);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System.out.println(newList);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24292E"/>
                </a:solidFill>
                <a:highlight>
                  <a:srgbClr val="F6F8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24292E"/>
              </a:solidFill>
              <a:highlight>
                <a:srgbClr val="F6F8FA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1" name="Google Shape;391;p68"/>
          <p:cNvSpPr txBox="1"/>
          <p:nvPr>
            <p:ph idx="2" type="body"/>
          </p:nvPr>
        </p:nvSpPr>
        <p:spPr>
          <a:xfrm>
            <a:off x="4832400" y="1341479"/>
            <a:ext cx="3999900" cy="330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[edward, Emily, Kevin, Kim]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[Emily, edward, Kevin, Kim]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Runtime Exception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lphaUcParenR"/>
            </a:pPr>
            <a:r>
              <a:rPr lang="en" sz="18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Compile Time Error</a:t>
            </a:r>
            <a:endParaRPr sz="180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Collections.sort() in Java</a:t>
            </a:r>
            <a:endParaRPr/>
          </a:p>
        </p:txBody>
      </p:sp>
      <p:sp>
        <p:nvSpPr>
          <p:cNvPr id="397" name="Google Shape;397;p69"/>
          <p:cNvSpPr txBox="1"/>
          <p:nvPr>
            <p:ph idx="1" type="body"/>
          </p:nvPr>
        </p:nvSpPr>
        <p:spPr>
          <a:xfrm>
            <a:off x="311150" y="1266825"/>
            <a:ext cx="8521800" cy="37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2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 provides </a:t>
            </a:r>
            <a:r>
              <a:rPr b="1"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two interfaces</a:t>
            </a: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sort objects using data members of the class:</a:t>
            </a:r>
            <a:endParaRPr sz="2000">
              <a:solidFill>
                <a:srgbClr val="A1E8D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0" marL="2857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0" marL="2857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2"/>
              </a:buClr>
              <a:buSzPts val="2000"/>
              <a:buAutoNum type="arabicPeriod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Comparable</a:t>
            </a:r>
            <a:endParaRPr sz="2000">
              <a:solidFill>
                <a:srgbClr val="A1E8D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15900" lvl="0" marL="3429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15900" lvl="0" marL="3429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2"/>
              </a:buClr>
              <a:buSzPts val="2000"/>
              <a:buAutoNum type="arabicPeriod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Comparator</a:t>
            </a:r>
            <a:endParaRPr sz="2000">
              <a:solidFill>
                <a:srgbClr val="A1E8D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15900" lvl="0" marL="3429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 b="1"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Using Comparable Interface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3" name="Google Shape;403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●"/>
            </a:pPr>
            <a:r>
              <a:rPr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comparable object is capable of comparing itself with another object. </a:t>
            </a:r>
            <a:endParaRPr b="1" sz="14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●"/>
            </a:pPr>
            <a:r>
              <a:rPr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class itself must implements the </a:t>
            </a:r>
            <a:r>
              <a:rPr b="1"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java.lang.Comparable</a:t>
            </a:r>
            <a:r>
              <a:rPr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interface to compare its instances.</a:t>
            </a:r>
            <a:endParaRPr/>
          </a:p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●"/>
            </a:pPr>
            <a:r>
              <a:rPr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Basically, a list can be sorted if only all of its elements are mutually comparable by implementing the Comparable interface. If a class implements the Comparable interface, it is considered as having natural ordering which allows objects of that class to be sorted by the </a:t>
            </a:r>
            <a:r>
              <a:rPr b="1"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Collections.sort(list)</a:t>
            </a:r>
            <a:r>
              <a:rPr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method.</a:t>
            </a:r>
            <a:endParaRPr/>
          </a:p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●"/>
            </a:pPr>
            <a:r>
              <a:rPr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basic data type wrapper classes in Java have natural ordering: String, Character, Byte, Date, Integer, Float, etc. </a:t>
            </a:r>
            <a:endParaRPr sz="1400">
              <a:solidFill>
                <a:srgbClr val="695D46"/>
              </a:solidFill>
            </a:endParaRPr>
          </a:p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●"/>
            </a:pPr>
            <a:r>
              <a:rPr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Basically, a list can be sorted if only all of its elements are mutually comparable by implementing the Comparable interface. </a:t>
            </a:r>
            <a:endParaRPr sz="1400">
              <a:solidFill>
                <a:srgbClr val="A1E8D9"/>
              </a:solidFill>
            </a:endParaRPr>
          </a:p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●"/>
            </a:pPr>
            <a:r>
              <a:rPr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a class implements the Comparable interface, it is considered as having natural ordering which allows objects of that class to be sorted by the Collections.sort(list) method.</a:t>
            </a:r>
            <a:endParaRPr sz="1400">
              <a:solidFill>
                <a:srgbClr val="A1E8D9"/>
              </a:solidFill>
            </a:endParaRPr>
          </a:p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Char char="●"/>
            </a:pPr>
            <a:r>
              <a:rPr lang="en" sz="14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basic data type wrapper classes in Java have natural ordering: String, Character, Byte, Date, Integer, Float, etc. Here are some examples: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71"/>
          <p:cNvSpPr txBox="1"/>
          <p:nvPr>
            <p:ph type="title"/>
          </p:nvPr>
        </p:nvSpPr>
        <p:spPr>
          <a:xfrm>
            <a:off x="304834" y="266700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simple example</a:t>
            </a:r>
            <a:endParaRPr/>
          </a:p>
        </p:txBody>
      </p:sp>
      <p:pic>
        <p:nvPicPr>
          <p:cNvPr descr="A screenshot of a cell phone&#10;&#10;Description generated with very high confidence" id="409" name="Google Shape;409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950" y="952500"/>
            <a:ext cx="5459773" cy="3325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1950" y="4648200"/>
            <a:ext cx="2743200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71"/>
          <p:cNvSpPr txBox="1"/>
          <p:nvPr/>
        </p:nvSpPr>
        <p:spPr>
          <a:xfrm>
            <a:off x="-619195" y="4293606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Output: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Using Comparator Interface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7" name="Google Shape;417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Unlike Comparable, Comparator is external to the element type we are comparing. </a:t>
            </a:r>
            <a:endParaRPr/>
          </a:p>
          <a:p>
            <a:pPr indent="-158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It’s a separate class. 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Using Comparator Interface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3" name="Google Shape;423;p73"/>
          <p:cNvSpPr txBox="1"/>
          <p:nvPr>
            <p:ph idx="1" type="body"/>
          </p:nvPr>
        </p:nvSpPr>
        <p:spPr>
          <a:xfrm>
            <a:off x="311150" y="1266825"/>
            <a:ext cx="8521800" cy="37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None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have to override the following function: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 compare(T obj1, T obj 2)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Compares its two arguments for order. </a:t>
            </a:r>
            <a:endParaRPr>
              <a:solidFill>
                <a:srgbClr val="A1E8D9"/>
              </a:solidFill>
            </a:endParaRPr>
          </a:p>
          <a:p>
            <a:pPr indent="-342900" lvl="0" marL="3429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Returns a negative integer, zero, or a positive integer as the first argument is less than, equal to, or greater than the second.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Java Review</a:t>
            </a:r>
            <a:endParaRPr/>
          </a:p>
        </p:txBody>
      </p:sp>
      <p:sp>
        <p:nvSpPr>
          <p:cNvPr id="127" name="Google Shape;127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Using Comparator Interface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9" name="Google Shape;429;p74"/>
          <p:cNvSpPr txBox="1"/>
          <p:nvPr>
            <p:ph idx="1" type="body"/>
          </p:nvPr>
        </p:nvSpPr>
        <p:spPr>
          <a:xfrm>
            <a:off x="311150" y="1266825"/>
            <a:ext cx="8521800" cy="37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create multiple separate classes (that implement Comparator) to compare by different members.</a:t>
            </a:r>
            <a:endParaRPr/>
          </a:p>
          <a:p>
            <a:pPr indent="-215900" lvl="0" marL="3429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Collections class has a sort() method that takes Comparator as an input. </a:t>
            </a:r>
            <a:endParaRPr/>
          </a:p>
          <a:p>
            <a:pPr indent="-158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sort() method invokes the compare() to sort objects.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Example: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5" name="Google Shape;435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Consider a Movie class that has members like, rating, name, year. 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Suppose we wish to sort a list of Movies based on rating.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Char char="●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compare movies by Rating, we need to do 3 things :</a:t>
            </a:r>
            <a:endParaRPr/>
          </a:p>
          <a:p>
            <a:pPr indent="-127000" lvl="0" marL="3429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Create a class that implements Comparator (and thus the compare() method)</a:t>
            </a:r>
            <a:endParaRPr/>
          </a:p>
          <a:p>
            <a:pPr indent="-127000" lvl="0" marL="3429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Make an instance of the Comparator class.</a:t>
            </a:r>
            <a:endParaRPr>
              <a:solidFill>
                <a:schemeClr val="dk1"/>
              </a:solidFill>
            </a:endParaRPr>
          </a:p>
          <a:p>
            <a:pPr indent="-127000" lvl="0" marL="3429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rgbClr val="00000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Call the sort() method, giving it both the list and the instance of the class that implements Comparator.</a:t>
            </a:r>
            <a:endParaRPr>
              <a:solidFill>
                <a:schemeClr val="dk1"/>
              </a:solidFill>
            </a:endParaRPr>
          </a:p>
          <a:p>
            <a:pPr indent="-158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000"/>
              <a:buNone/>
            </a:pPr>
            <a:r>
              <a:t/>
            </a:r>
            <a:endParaRPr sz="2000">
              <a:solidFill>
                <a:srgbClr val="00000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ell phone&#10;&#10;Description generated with very high confidence" id="440" name="Google Shape;440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0625" y="419100"/>
            <a:ext cx="5681889" cy="41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863" y="1185863"/>
            <a:ext cx="7280434" cy="2510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2525" y="466725"/>
            <a:ext cx="5910488" cy="3897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6447" y="838200"/>
            <a:ext cx="7248541" cy="3245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8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Generics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1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Instantiation</a:t>
            </a:r>
            <a:endParaRPr b="1"/>
          </a:p>
        </p:txBody>
      </p:sp>
      <p:sp>
        <p:nvSpPr>
          <p:cNvPr id="466" name="Google Shape;466;p81"/>
          <p:cNvSpPr txBox="1"/>
          <p:nvPr>
            <p:ph idx="1" type="body"/>
          </p:nvPr>
        </p:nvSpPr>
        <p:spPr>
          <a:xfrm>
            <a:off x="311700" y="1000075"/>
            <a:ext cx="8520600" cy="3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88900" marR="88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public interface MyInterface&lt;A, B&gt;{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void print();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public class MyClass&lt;A, B&gt; implements MyInterface&lt;A, B&gt;{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int num = 0;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void print(){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System.out.println("Hi");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class Node{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int num = 0;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static void main(String[] args){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MyInterface&lt;A, B&gt; obj = new MyClass&lt;A, B&gt;(); </a:t>
            </a:r>
            <a:r>
              <a:rPr b="1"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//will this work?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MyInterface&lt;int, String&gt; obj = new MyClass&lt;int, String&gt;(); </a:t>
            </a:r>
            <a:r>
              <a:rPr b="1"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//will this work?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MyInterface&lt;String, String&gt; obj = new MyClass&lt;&gt;(); </a:t>
            </a:r>
            <a:r>
              <a:rPr b="1"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//will this work?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MyInterface&lt;&gt; obj = new MyClass&lt;Node, Node&gt;(); </a:t>
            </a:r>
            <a:r>
              <a:rPr b="1"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//will this work?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467" name="Google Shape;467;p81"/>
          <p:cNvSpPr txBox="1"/>
          <p:nvPr>
            <p:ph idx="1" type="body"/>
          </p:nvPr>
        </p:nvSpPr>
        <p:spPr>
          <a:xfrm>
            <a:off x="311700" y="5881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/>
              <a:t>Given the following code, which of the instantiations in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main</a:t>
            </a:r>
            <a:r>
              <a:rPr lang="en" sz="1600"/>
              <a:t> are valid?</a:t>
            </a:r>
            <a:endParaRPr sz="160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2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Instantiation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473" name="Google Shape;473;p82"/>
          <p:cNvSpPr txBox="1"/>
          <p:nvPr>
            <p:ph idx="1" type="body"/>
          </p:nvPr>
        </p:nvSpPr>
        <p:spPr>
          <a:xfrm>
            <a:off x="311700" y="1000075"/>
            <a:ext cx="8520600" cy="3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88900" marR="88900" rtl="0" algn="l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800"/>
              <a:buNone/>
            </a:pP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public interface MyInterface&lt;A, B&gt;{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void print();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public class MyClass&lt;A, B&gt; implements MyInterface&lt;A, B&gt;{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int num = 0;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void print(){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System.out.println("Hi");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class Node{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int num = 0;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public static void main(String[] args){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MyInterface&lt;A, B&gt; obj = new MyClass&lt;A, B&gt;();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MyInterface&lt;int, String&gt; obj = new MyClass&lt;int, String&gt;();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en" sz="10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MyInterface&lt;String, String&gt; obj = new MyClass&lt;&gt;(); //only this one!</a:t>
            </a:r>
            <a:br>
              <a:rPr b="1" lang="en" sz="10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 MyInterface&lt;&gt; obj = new MyClass&lt;Node, Node&gt;();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b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0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/>
          </a:p>
        </p:txBody>
      </p:sp>
      <p:sp>
        <p:nvSpPr>
          <p:cNvPr id="474" name="Google Shape;474;p82"/>
          <p:cNvSpPr txBox="1"/>
          <p:nvPr>
            <p:ph idx="1" type="body"/>
          </p:nvPr>
        </p:nvSpPr>
        <p:spPr>
          <a:xfrm>
            <a:off x="311700" y="5881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/>
              <a:t>Given the following code, which of the instantiations in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main</a:t>
            </a:r>
            <a:r>
              <a:rPr lang="en" sz="1600"/>
              <a:t> are valid?</a:t>
            </a:r>
            <a:endParaRPr sz="16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480" name="Google Shape;480;p83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Multiple classes may be nearly identical, differing only in their data types they contain…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Generics allow us to implement classes without limiting the </a:t>
            </a:r>
            <a:r>
              <a:rPr b="1" lang="en">
                <a:solidFill>
                  <a:srgbClr val="000000"/>
                </a:solidFill>
              </a:rPr>
              <a:t>_______</a:t>
            </a:r>
            <a:r>
              <a:rPr lang="en">
                <a:solidFill>
                  <a:srgbClr val="000000"/>
                </a:solidFill>
              </a:rPr>
              <a:t> that we can store in the class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u="sng">
                <a:solidFill>
                  <a:schemeClr val="dk1"/>
                </a:solidFill>
              </a:rPr>
              <a:t>RULE TO FOLLOW:</a:t>
            </a:r>
            <a:r>
              <a:rPr lang="en">
                <a:solidFill>
                  <a:schemeClr val="dk1"/>
                </a:solidFill>
              </a:rPr>
              <a:t> outermost type should be a </a:t>
            </a:r>
            <a:r>
              <a:rPr b="1" lang="en">
                <a:solidFill>
                  <a:schemeClr val="dk1"/>
                </a:solidFill>
              </a:rPr>
              <a:t>_______</a:t>
            </a:r>
            <a:r>
              <a:rPr lang="en">
                <a:solidFill>
                  <a:schemeClr val="dk1"/>
                </a:solidFill>
              </a:rPr>
              <a:t>, it needs to be instantiated. Inside of angled brackets use </a:t>
            </a:r>
            <a:r>
              <a:rPr b="1" lang="en">
                <a:solidFill>
                  <a:schemeClr val="dk1"/>
                </a:solidFill>
              </a:rPr>
              <a:t>_______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ctrTitle"/>
          </p:nvPr>
        </p:nvSpPr>
        <p:spPr>
          <a:xfrm>
            <a:off x="311700" y="2229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What is wrong with the below snippet of code?</a:t>
            </a:r>
            <a:endParaRPr sz="1800"/>
          </a:p>
        </p:txBody>
      </p:sp>
      <p:sp>
        <p:nvSpPr>
          <p:cNvPr id="133" name="Google Shape;133;p30"/>
          <p:cNvSpPr txBox="1"/>
          <p:nvPr/>
        </p:nvSpPr>
        <p:spPr>
          <a:xfrm>
            <a:off x="388950" y="1334775"/>
            <a:ext cx="8366100" cy="1129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String a = “aaa”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String b = “bbb”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if (a.compareTo(b)) {System.out.print(“WHOO”);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486" name="Google Shape;486;p84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Multiple classes may be nearly identical, differing only in their data types they contain…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Generics allow us to implement classes without limiting the </a:t>
            </a:r>
            <a:r>
              <a:rPr b="1" lang="en">
                <a:solidFill>
                  <a:srgbClr val="FF0000"/>
                </a:solidFill>
              </a:rPr>
              <a:t>data type</a:t>
            </a:r>
            <a:r>
              <a:rPr lang="en">
                <a:solidFill>
                  <a:srgbClr val="000000"/>
                </a:solidFill>
              </a:rPr>
              <a:t> that we can store in the class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u="sng">
                <a:solidFill>
                  <a:schemeClr val="dk1"/>
                </a:solidFill>
              </a:rPr>
              <a:t>RULE TO FOLLOW:</a:t>
            </a:r>
            <a:r>
              <a:rPr lang="en">
                <a:solidFill>
                  <a:schemeClr val="dk1"/>
                </a:solidFill>
              </a:rPr>
              <a:t> outermost type should be a </a:t>
            </a:r>
            <a:r>
              <a:rPr b="1" lang="en">
                <a:solidFill>
                  <a:srgbClr val="FF0000"/>
                </a:solidFill>
              </a:rPr>
              <a:t>class</a:t>
            </a:r>
            <a:r>
              <a:rPr lang="en">
                <a:solidFill>
                  <a:schemeClr val="dk1"/>
                </a:solidFill>
              </a:rPr>
              <a:t>, it needs to be instantiated. Inside of angled brackets use </a:t>
            </a:r>
            <a:r>
              <a:rPr b="1" lang="en">
                <a:solidFill>
                  <a:srgbClr val="FF0000"/>
                </a:solidFill>
              </a:rPr>
              <a:t>interface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5"/>
          <p:cNvSpPr txBox="1"/>
          <p:nvPr>
            <p:ph type="ctrTitle"/>
          </p:nvPr>
        </p:nvSpPr>
        <p:spPr>
          <a:xfrm>
            <a:off x="311700" y="4515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What is wrong with the below snippet of code? (Assume you have access to all variables used in the method)</a:t>
            </a:r>
            <a:endParaRPr sz="1800"/>
          </a:p>
        </p:txBody>
      </p:sp>
      <p:sp>
        <p:nvSpPr>
          <p:cNvPr id="492" name="Google Shape;492;p85"/>
          <p:cNvSpPr txBox="1"/>
          <p:nvPr/>
        </p:nvSpPr>
        <p:spPr>
          <a:xfrm>
            <a:off x="388950" y="1639575"/>
            <a:ext cx="8366100" cy="995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private void expandCapacity() {	</a:t>
            </a:r>
            <a:endParaRPr b="0" i="0" sz="16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	E[] expanded = (E[])(new Object[this.size * 2]);</a:t>
            </a:r>
            <a:endParaRPr b="0" i="0" sz="16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6"/>
          <p:cNvSpPr txBox="1"/>
          <p:nvPr>
            <p:ph type="ctrTitle"/>
          </p:nvPr>
        </p:nvSpPr>
        <p:spPr>
          <a:xfrm>
            <a:off x="311700" y="4515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What is wrong with the below snippet of code? (Assume you have access to all variables used in the method)</a:t>
            </a:r>
            <a:endParaRPr sz="1800"/>
          </a:p>
        </p:txBody>
      </p:sp>
      <p:sp>
        <p:nvSpPr>
          <p:cNvPr id="498" name="Google Shape;498;p86"/>
          <p:cNvSpPr txBox="1"/>
          <p:nvPr/>
        </p:nvSpPr>
        <p:spPr>
          <a:xfrm>
            <a:off x="388950" y="1639575"/>
            <a:ext cx="8366100" cy="1148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@SuppressWarnings(“unchecked”)</a:t>
            </a:r>
            <a:endParaRPr b="0" i="0" sz="16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private void expandCapacity() {	</a:t>
            </a:r>
            <a:endParaRPr b="0" i="0" sz="16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	E[] expanded = (E[])(new Object[this.size * 2]);</a:t>
            </a:r>
            <a:endParaRPr b="0" i="0" sz="16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Data Structures</a:t>
            </a:r>
            <a:endParaRPr/>
          </a:p>
        </p:txBody>
      </p:sp>
      <p:sp>
        <p:nvSpPr>
          <p:cNvPr id="504" name="Google Shape;504;p8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Array Lists (AL)</a:t>
            </a:r>
            <a:endParaRPr/>
          </a:p>
        </p:txBody>
      </p:sp>
      <p:sp>
        <p:nvSpPr>
          <p:cNvPr id="510" name="Google Shape;510;p8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516" name="Google Shape;516;p89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 sz="1600">
                <a:solidFill>
                  <a:schemeClr val="dk1"/>
                </a:solidFill>
              </a:rPr>
              <a:t> represents how many elements have been added </a:t>
            </a:r>
            <a:endParaRPr sz="16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 sz="1600">
                <a:solidFill>
                  <a:schemeClr val="dk1"/>
                </a:solidFill>
              </a:rPr>
              <a:t> represents how much space we have in an array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To add String s into an AList, add String s at the specified </a:t>
            </a:r>
            <a:r>
              <a:rPr lang="en" sz="1600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in the AList and shift all subsequent elements to the </a:t>
            </a:r>
            <a:r>
              <a:rPr lang="en" sz="1600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by </a:t>
            </a:r>
            <a:r>
              <a:rPr lang="en" sz="1600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index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To remove a String s at the specified index in the AList, remove String s at the specified </a:t>
            </a:r>
            <a:r>
              <a:rPr lang="en" sz="1600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and shift all subsequent elements to the </a:t>
            </a:r>
            <a:r>
              <a:rPr lang="en" sz="1600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by </a:t>
            </a:r>
            <a:r>
              <a:rPr lang="en" sz="1600">
                <a:solidFill>
                  <a:schemeClr val="dk1"/>
                </a:solidFill>
                <a:highlight>
                  <a:srgbClr val="FFFF00"/>
                </a:highlight>
              </a:rPr>
              <a:t>________</a:t>
            </a:r>
            <a:r>
              <a:rPr lang="en">
                <a:solidFill>
                  <a:srgbClr val="000000"/>
                </a:solidFill>
              </a:rPr>
              <a:t> index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522" name="Google Shape;522;p90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600">
                <a:solidFill>
                  <a:srgbClr val="FF0000"/>
                </a:solidFill>
              </a:rPr>
              <a:t>Size</a:t>
            </a:r>
            <a:r>
              <a:rPr lang="en" sz="1600">
                <a:solidFill>
                  <a:schemeClr val="dk1"/>
                </a:solidFill>
              </a:rPr>
              <a:t> represents how many elements have been added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600">
                <a:solidFill>
                  <a:srgbClr val="FF0000"/>
                </a:solidFill>
              </a:rPr>
              <a:t>Capacity</a:t>
            </a:r>
            <a:r>
              <a:rPr lang="en" sz="1600">
                <a:solidFill>
                  <a:schemeClr val="dk1"/>
                </a:solidFill>
              </a:rPr>
              <a:t> represents how much space we have in an array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To add String s into an AList, add String s at the specified </a:t>
            </a:r>
            <a:r>
              <a:rPr b="1" lang="en">
                <a:solidFill>
                  <a:srgbClr val="FF0000"/>
                </a:solidFill>
              </a:rPr>
              <a:t>index</a:t>
            </a:r>
            <a:r>
              <a:rPr lang="en">
                <a:solidFill>
                  <a:srgbClr val="000000"/>
                </a:solidFill>
              </a:rPr>
              <a:t> in the AList and shift all subsequent elements to the </a:t>
            </a:r>
            <a:r>
              <a:rPr b="1" lang="en">
                <a:solidFill>
                  <a:srgbClr val="FF0000"/>
                </a:solidFill>
              </a:rPr>
              <a:t>right</a:t>
            </a:r>
            <a:r>
              <a:rPr lang="en">
                <a:solidFill>
                  <a:srgbClr val="000000"/>
                </a:solidFill>
              </a:rPr>
              <a:t> by </a:t>
            </a:r>
            <a:r>
              <a:rPr b="1" lang="en">
                <a:solidFill>
                  <a:srgbClr val="FF0000"/>
                </a:solidFill>
              </a:rPr>
              <a:t>one</a:t>
            </a:r>
            <a:r>
              <a:rPr lang="en">
                <a:solidFill>
                  <a:srgbClr val="000000"/>
                </a:solidFill>
              </a:rPr>
              <a:t> index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To remove a String s at the specified index in the AList, remove String s at the specified </a:t>
            </a:r>
            <a:r>
              <a:rPr b="1" lang="en">
                <a:solidFill>
                  <a:srgbClr val="FF0000"/>
                </a:solidFill>
              </a:rPr>
              <a:t>index</a:t>
            </a:r>
            <a:r>
              <a:rPr lang="en">
                <a:solidFill>
                  <a:srgbClr val="000000"/>
                </a:solidFill>
              </a:rPr>
              <a:t> and shift all subsequent elements to the </a:t>
            </a:r>
            <a:r>
              <a:rPr b="1" lang="en">
                <a:solidFill>
                  <a:srgbClr val="FF0000"/>
                </a:solidFill>
              </a:rPr>
              <a:t>left</a:t>
            </a:r>
            <a:r>
              <a:rPr lang="en">
                <a:solidFill>
                  <a:srgbClr val="000000"/>
                </a:solidFill>
              </a:rPr>
              <a:t> by </a:t>
            </a:r>
            <a:r>
              <a:rPr b="1" lang="en">
                <a:solidFill>
                  <a:srgbClr val="FF0000"/>
                </a:solidFill>
              </a:rPr>
              <a:t>one</a:t>
            </a:r>
            <a:r>
              <a:rPr lang="en">
                <a:solidFill>
                  <a:srgbClr val="000000"/>
                </a:solidFill>
              </a:rPr>
              <a:t> index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True or False</a:t>
            </a:r>
            <a:endParaRPr/>
          </a:p>
        </p:txBody>
      </p:sp>
      <p:sp>
        <p:nvSpPr>
          <p:cNvPr id="528" name="Google Shape;528;p91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In a class, can a method and field have the same name. 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True or False</a:t>
            </a:r>
            <a:endParaRPr/>
          </a:p>
        </p:txBody>
      </p:sp>
      <p:sp>
        <p:nvSpPr>
          <p:cNvPr id="534" name="Google Shape;534;p92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In a class, can a method and field have the same name. </a:t>
            </a:r>
            <a:r>
              <a:rPr b="1" lang="en">
                <a:solidFill>
                  <a:srgbClr val="FF0000"/>
                </a:solidFill>
              </a:rPr>
              <a:t>(TRUE)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540" name="Google Shape;540;p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If there is an ArrayList with 3 elements in it and its capacity starts at 3 and its capacity increases by a factor of 3 during each resize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The capacity after inserting 7 elements will be _______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capacity after inserting 9 elements will be _______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capacity after inserting 12 elements will be _______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1"/>
          <p:cNvSpPr txBox="1"/>
          <p:nvPr>
            <p:ph type="ctrTitle"/>
          </p:nvPr>
        </p:nvSpPr>
        <p:spPr>
          <a:xfrm>
            <a:off x="311700" y="2229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What is wrong with the below snippet of code?</a:t>
            </a:r>
            <a:endParaRPr sz="1800"/>
          </a:p>
        </p:txBody>
      </p:sp>
      <p:sp>
        <p:nvSpPr>
          <p:cNvPr id="139" name="Google Shape;139;p31"/>
          <p:cNvSpPr txBox="1"/>
          <p:nvPr/>
        </p:nvSpPr>
        <p:spPr>
          <a:xfrm>
            <a:off x="388950" y="1334775"/>
            <a:ext cx="8366100" cy="1129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String a = “aaa”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String b = “bbb”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if (a.compareTo(b)) {System.out.print(“WHOO”);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0" name="Google Shape;140;p31"/>
          <p:cNvSpPr txBox="1"/>
          <p:nvPr>
            <p:ph type="ctrTitle"/>
          </p:nvPr>
        </p:nvSpPr>
        <p:spPr>
          <a:xfrm>
            <a:off x="388950" y="2525475"/>
            <a:ext cx="8366100" cy="112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>
                <a:solidFill>
                  <a:srgbClr val="FF0000"/>
                </a:solidFill>
              </a:rPr>
              <a:t>compareTo returns an integer, NOT a boolean value</a:t>
            </a:r>
            <a:endParaRPr sz="2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546" name="Google Shape;546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If there is an ArrayList with 3 elements in it and its capacity starts at 3 and its capacity increases by a factor of 3 during each resize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The capacity after inserting 7 elements will be </a:t>
            </a:r>
            <a:r>
              <a:rPr b="1" lang="en">
                <a:solidFill>
                  <a:srgbClr val="FF0000"/>
                </a:solidFill>
              </a:rPr>
              <a:t>27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The capacity after inserting 9 elements will be </a:t>
            </a:r>
            <a:r>
              <a:rPr b="1" lang="en">
                <a:solidFill>
                  <a:srgbClr val="FF0000"/>
                </a:solidFill>
              </a:rPr>
              <a:t>27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The capacity after inserting 12 elements will be </a:t>
            </a:r>
            <a:r>
              <a:rPr b="1" lang="en">
                <a:solidFill>
                  <a:srgbClr val="FF0000"/>
                </a:solidFill>
              </a:rPr>
              <a:t>27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ArrayList (AL) </a:t>
            </a:r>
            <a:r>
              <a:rPr lang="en" sz="2000"/>
              <a:t>(</a:t>
            </a:r>
            <a:r>
              <a:rPr b="1" lang="en" sz="2000"/>
              <a:t>Unsorted, using SLL or Array)</a:t>
            </a:r>
            <a:endParaRPr b="1" sz="2000"/>
          </a:p>
        </p:txBody>
      </p:sp>
      <p:graphicFrame>
        <p:nvGraphicFramePr>
          <p:cNvPr id="552" name="Google Shape;552;p95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ArrayList (AL) </a:t>
            </a:r>
            <a:r>
              <a:rPr lang="en" sz="2000"/>
              <a:t>(</a:t>
            </a:r>
            <a:r>
              <a:rPr b="1" lang="en" sz="2000"/>
              <a:t>Unsorted, using SLL or Array)</a:t>
            </a:r>
            <a:endParaRPr b="1" sz="2000"/>
          </a:p>
        </p:txBody>
      </p:sp>
      <p:graphicFrame>
        <p:nvGraphicFramePr>
          <p:cNvPr id="558" name="Google Shape;558;p96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r>
                        <a:rPr lang="en" sz="1400" u="none" cap="none" strike="noStrike"/>
                        <a:t>,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ArrayList (AL) (</a:t>
            </a:r>
            <a:r>
              <a:rPr b="1" lang="en"/>
              <a:t>Sorted, </a:t>
            </a:r>
            <a:r>
              <a:rPr b="1" lang="en" u="sng"/>
              <a:t>using Array</a:t>
            </a:r>
            <a:r>
              <a:rPr b="1" lang="en"/>
              <a:t>)</a:t>
            </a:r>
            <a:endParaRPr b="1"/>
          </a:p>
        </p:txBody>
      </p:sp>
      <p:graphicFrame>
        <p:nvGraphicFramePr>
          <p:cNvPr id="564" name="Google Shape;564;p97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ArrayList (AL) (</a:t>
            </a:r>
            <a:r>
              <a:rPr b="1" lang="en"/>
              <a:t>Sorted, </a:t>
            </a:r>
            <a:r>
              <a:rPr b="1" lang="en" u="sng"/>
              <a:t>using Array</a:t>
            </a:r>
            <a:r>
              <a:rPr b="1" lang="en"/>
              <a:t>)</a:t>
            </a:r>
            <a:endParaRPr b="1"/>
          </a:p>
        </p:txBody>
      </p:sp>
      <p:graphicFrame>
        <p:nvGraphicFramePr>
          <p:cNvPr id="570" name="Google Shape;570;p98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logn</a:t>
                      </a:r>
                      <a:r>
                        <a:rPr lang="en" sz="1400" u="none" cap="none" strike="noStrike"/>
                        <a:t>) - perform binary search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782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Circular Array Lists</a:t>
            </a:r>
            <a:endParaRPr/>
          </a:p>
        </p:txBody>
      </p:sp>
      <p:sp>
        <p:nvSpPr>
          <p:cNvPr id="576" name="Google Shape;576;p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CircularArrayList (AL) </a:t>
            </a:r>
            <a:r>
              <a:rPr b="1" lang="en"/>
              <a:t>Unsorted</a:t>
            </a:r>
            <a:endParaRPr b="1"/>
          </a:p>
        </p:txBody>
      </p:sp>
      <p:graphicFrame>
        <p:nvGraphicFramePr>
          <p:cNvPr id="582" name="Google Shape;582;p100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add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prepend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CircularArrayList (AL) </a:t>
            </a:r>
            <a:r>
              <a:rPr b="1" lang="en"/>
              <a:t>Unsorted</a:t>
            </a:r>
            <a:endParaRPr b="1"/>
          </a:p>
        </p:txBody>
      </p:sp>
      <p:graphicFrame>
        <p:nvGraphicFramePr>
          <p:cNvPr id="588" name="Google Shape;588;p101"/>
          <p:cNvGraphicFramePr/>
          <p:nvPr/>
        </p:nvGraphicFramePr>
        <p:xfrm>
          <a:off x="495300" y="139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708325"/>
                <a:gridCol w="2708325"/>
                <a:gridCol w="2708325"/>
              </a:tblGrid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Method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remove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add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1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prepend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0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Singly Linked Lists</a:t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599" name="Google Shape;599;p103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000000"/>
                </a:solidFill>
              </a:rPr>
              <a:t>The method add() adds an element to the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rgbClr val="000000"/>
                </a:solidFill>
              </a:rPr>
              <a:t> of the list </a:t>
            </a:r>
            <a:endParaRPr sz="2000">
              <a:solidFill>
                <a:srgbClr val="000000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The method prepend() adds an element to the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 of the list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b="1"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2"/>
          <p:cNvSpPr txBox="1"/>
          <p:nvPr>
            <p:ph type="ctrTitle"/>
          </p:nvPr>
        </p:nvSpPr>
        <p:spPr>
          <a:xfrm>
            <a:off x="311700" y="2229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What is wrong with the below snippet of code?</a:t>
            </a:r>
            <a:endParaRPr sz="1800"/>
          </a:p>
        </p:txBody>
      </p:sp>
      <p:sp>
        <p:nvSpPr>
          <p:cNvPr id="146" name="Google Shape;146;p32"/>
          <p:cNvSpPr txBox="1"/>
          <p:nvPr/>
        </p:nvSpPr>
        <p:spPr>
          <a:xfrm>
            <a:off x="388950" y="1334775"/>
            <a:ext cx="8366100" cy="820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int compareValues(String a, String b) {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if (a.compareTo(b) &gt; 0) { return 1; }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605" name="Google Shape;605;p104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000000"/>
                </a:solidFill>
              </a:rPr>
              <a:t>The method add() adds an element to the </a:t>
            </a:r>
            <a:r>
              <a:rPr b="1" lang="en" sz="2000">
                <a:solidFill>
                  <a:srgbClr val="FF0000"/>
                </a:solidFill>
              </a:rPr>
              <a:t>end</a:t>
            </a:r>
            <a:r>
              <a:rPr lang="en" sz="2000">
                <a:solidFill>
                  <a:srgbClr val="000000"/>
                </a:solidFill>
              </a:rPr>
              <a:t> of the list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The method prepend() adds an element to the </a:t>
            </a:r>
            <a:r>
              <a:rPr b="1" lang="en" sz="2000">
                <a:solidFill>
                  <a:srgbClr val="FF0000"/>
                </a:solidFill>
              </a:rPr>
              <a:t>front</a:t>
            </a:r>
            <a:r>
              <a:rPr lang="en" sz="2000">
                <a:solidFill>
                  <a:schemeClr val="dk1"/>
                </a:solidFill>
              </a:rPr>
              <a:t> of the list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b="1"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b="1" lang="en">
                <a:solidFill>
                  <a:srgbClr val="000000"/>
                </a:solidFill>
              </a:rPr>
              <a:t>Worst</a:t>
            </a:r>
            <a:r>
              <a:rPr lang="en">
                <a:solidFill>
                  <a:srgbClr val="000000"/>
                </a:solidFill>
              </a:rPr>
              <a:t> case analysis of operations on ArrayList and SinglyLinkedList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11" name="Google Shape;611;p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Runtime of operations on lists</a:t>
            </a:r>
            <a:endParaRPr/>
          </a:p>
        </p:txBody>
      </p:sp>
      <p:graphicFrame>
        <p:nvGraphicFramePr>
          <p:cNvPr id="612" name="Google Shape;612;p105"/>
          <p:cNvGraphicFramePr/>
          <p:nvPr/>
        </p:nvGraphicFramePr>
        <p:xfrm>
          <a:off x="391625" y="1634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ArrayList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SinglyLinkedList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 (an index)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 (a value)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at beg / prepend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at end / append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delete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b="1" lang="en">
                <a:solidFill>
                  <a:srgbClr val="000000"/>
                </a:solidFill>
              </a:rPr>
              <a:t>Worst</a:t>
            </a:r>
            <a:r>
              <a:rPr lang="en">
                <a:solidFill>
                  <a:srgbClr val="000000"/>
                </a:solidFill>
              </a:rPr>
              <a:t> case analysis of operations on ArrayList and SinglyLinkedList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18" name="Google Shape;618;p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Runtime of operations on lists</a:t>
            </a:r>
            <a:endParaRPr/>
          </a:p>
        </p:txBody>
      </p:sp>
      <p:graphicFrame>
        <p:nvGraphicFramePr>
          <p:cNvPr id="619" name="Google Shape;619;p106"/>
          <p:cNvGraphicFramePr/>
          <p:nvPr/>
        </p:nvGraphicFramePr>
        <p:xfrm>
          <a:off x="391625" y="1634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ArrayList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SinglyLinkedList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 (an index)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find (a value)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at beg / prepend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at end / append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delete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b="1" lang="en">
                <a:solidFill>
                  <a:srgbClr val="000000"/>
                </a:solidFill>
              </a:rPr>
              <a:t>Best</a:t>
            </a:r>
            <a:r>
              <a:rPr lang="en">
                <a:solidFill>
                  <a:srgbClr val="000000"/>
                </a:solidFill>
              </a:rPr>
              <a:t> case analysis of operations on ArrayList and SinglyLinkedList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25" name="Google Shape;625;p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Runtime of operations on lists</a:t>
            </a:r>
            <a:endParaRPr/>
          </a:p>
        </p:txBody>
      </p:sp>
      <p:graphicFrame>
        <p:nvGraphicFramePr>
          <p:cNvPr id="626" name="Google Shape;626;p107"/>
          <p:cNvGraphicFramePr/>
          <p:nvPr/>
        </p:nvGraphicFramePr>
        <p:xfrm>
          <a:off x="391625" y="2015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ArrayList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SinglyLinkedList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 / find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at beg / prepend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at end / append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delete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1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b="1" lang="en">
                <a:solidFill>
                  <a:srgbClr val="000000"/>
                </a:solidFill>
              </a:rPr>
              <a:t>Best</a:t>
            </a:r>
            <a:r>
              <a:rPr lang="en">
                <a:solidFill>
                  <a:srgbClr val="000000"/>
                </a:solidFill>
              </a:rPr>
              <a:t> case analysis of operations on ArrayList and SinglyLinkedList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32" name="Google Shape;632;p1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Runtime of operations on lists</a:t>
            </a:r>
            <a:endParaRPr/>
          </a:p>
        </p:txBody>
      </p:sp>
      <p:graphicFrame>
        <p:nvGraphicFramePr>
          <p:cNvPr id="633" name="Google Shape;633;p108"/>
          <p:cNvGraphicFramePr/>
          <p:nvPr/>
        </p:nvGraphicFramePr>
        <p:xfrm>
          <a:off x="391625" y="2015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ArrayList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SinglyLinkedList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 / find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at beg / prepend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insert at end / append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delete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0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Doubly Linked Lists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the difference between a doubly and singly LinkedList?</a:t>
            </a:r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the difference between a doubly and singly LinkedList?</a:t>
            </a:r>
            <a:endParaRPr/>
          </a:p>
        </p:txBody>
      </p:sp>
      <p:sp>
        <p:nvSpPr>
          <p:cNvPr id="649" name="Google Shape;649;p111"/>
          <p:cNvSpPr txBox="1"/>
          <p:nvPr/>
        </p:nvSpPr>
        <p:spPr>
          <a:xfrm>
            <a:off x="466075" y="1743725"/>
            <a:ext cx="2688600" cy="26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Doubly LinkedLists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have the fields head AND tail. Each node contains next AND prev.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Singly LinkedLists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only contain the field head and each nodes ONLY contain next.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0" name="Google Shape;650;p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57124" y="1017725"/>
            <a:ext cx="5378344" cy="4033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Doubly Linked List</a:t>
            </a:r>
            <a:endParaRPr b="1"/>
          </a:p>
        </p:txBody>
      </p:sp>
      <p:graphicFrame>
        <p:nvGraphicFramePr>
          <p:cNvPr id="656" name="Google Shape;656;p112"/>
          <p:cNvGraphicFramePr/>
          <p:nvPr/>
        </p:nvGraphicFramePr>
        <p:xfrm>
          <a:off x="448300" y="163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 / 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prepend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append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delete (a given node)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Doubly Linked List</a:t>
            </a:r>
            <a:endParaRPr b="1"/>
          </a:p>
        </p:txBody>
      </p:sp>
      <p:graphicFrame>
        <p:nvGraphicFramePr>
          <p:cNvPr id="662" name="Google Shape;662;p113"/>
          <p:cNvGraphicFramePr/>
          <p:nvPr/>
        </p:nvGraphicFramePr>
        <p:xfrm>
          <a:off x="448300" y="163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get / find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prepend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append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delete (a given </a:t>
                      </a:r>
                      <a:r>
                        <a:rPr b="1" lang="en" sz="1400" u="none" cap="none" strike="noStrike"/>
                        <a:t>node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delete (a given </a:t>
                      </a:r>
                      <a:r>
                        <a:rPr b="1" lang="en" sz="1400" u="none" cap="none" strike="noStrike"/>
                        <a:t>index or value</a:t>
                      </a:r>
                      <a:r>
                        <a:rPr lang="en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/>
          <p:nvPr>
            <p:ph type="ctrTitle"/>
          </p:nvPr>
        </p:nvSpPr>
        <p:spPr>
          <a:xfrm>
            <a:off x="311700" y="222950"/>
            <a:ext cx="8520600" cy="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800"/>
              <a:t>What is wrong with the below snippet of code?</a:t>
            </a:r>
            <a:endParaRPr sz="1800"/>
          </a:p>
        </p:txBody>
      </p:sp>
      <p:sp>
        <p:nvSpPr>
          <p:cNvPr id="152" name="Google Shape;152;p33"/>
          <p:cNvSpPr txBox="1"/>
          <p:nvPr/>
        </p:nvSpPr>
        <p:spPr>
          <a:xfrm>
            <a:off x="388950" y="1334775"/>
            <a:ext cx="8366100" cy="820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int compareValues(String a, String b) {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if (a.compareTo(b) &gt; 0) { return 1; }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3" name="Google Shape;153;p33"/>
          <p:cNvSpPr txBox="1"/>
          <p:nvPr/>
        </p:nvSpPr>
        <p:spPr>
          <a:xfrm>
            <a:off x="388950" y="2639575"/>
            <a:ext cx="8366100" cy="13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Error: missing return statement</a:t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if statement may not be entered. There needs to be a return statement at the end of the method</a:t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1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Stacks &amp; Queues</a:t>
            </a:r>
            <a:endParaRPr/>
          </a:p>
        </p:txBody>
      </p:sp>
      <p:sp>
        <p:nvSpPr>
          <p:cNvPr id="668" name="Google Shape;668;p1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674" name="Google Shape;674;p115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rgbClr val="000000"/>
                </a:solidFill>
              </a:rPr>
              <a:t> have the property LIFO (last in, first out)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 have the property FIFO (first in, first out)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000000"/>
                </a:solidFill>
              </a:rPr>
              <a:t>Basic methods for a stack include: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rgbClr val="000000"/>
                </a:solidFill>
              </a:rPr>
              <a:t>,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Basic methods for a queue include: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 sz="2000">
                <a:solidFill>
                  <a:schemeClr val="dk1"/>
                </a:solidFill>
              </a:rPr>
              <a:t>,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680" name="Google Shape;680;p116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000">
                <a:solidFill>
                  <a:srgbClr val="FF0000"/>
                </a:solidFill>
              </a:rPr>
              <a:t>Stacks</a:t>
            </a:r>
            <a:r>
              <a:rPr lang="en" sz="2000">
                <a:solidFill>
                  <a:srgbClr val="000000"/>
                </a:solidFill>
              </a:rPr>
              <a:t> have the property LIFO (last in, first out)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 sz="2000">
                <a:solidFill>
                  <a:srgbClr val="FF0000"/>
                </a:solidFill>
              </a:rPr>
              <a:t>Queues</a:t>
            </a:r>
            <a:r>
              <a:rPr lang="en" sz="2000">
                <a:solidFill>
                  <a:schemeClr val="dk1"/>
                </a:solidFill>
              </a:rPr>
              <a:t> have the property FIFO (first in, first out)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000000"/>
                </a:solidFill>
              </a:rPr>
              <a:t>Basic methods for a stack include: </a:t>
            </a:r>
            <a:r>
              <a:rPr b="1" lang="en" sz="2000">
                <a:solidFill>
                  <a:srgbClr val="FF0000"/>
                </a:solidFill>
              </a:rPr>
              <a:t>push</a:t>
            </a:r>
            <a:r>
              <a:rPr lang="en" sz="2000">
                <a:solidFill>
                  <a:srgbClr val="000000"/>
                </a:solidFill>
              </a:rPr>
              <a:t>, </a:t>
            </a:r>
            <a:r>
              <a:rPr b="1" lang="en" sz="2000">
                <a:solidFill>
                  <a:srgbClr val="FF0000"/>
                </a:solidFill>
              </a:rPr>
              <a:t>pop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</a:rPr>
              <a:t>Basic methods for a queue include: </a:t>
            </a:r>
            <a:r>
              <a:rPr b="1" lang="en" sz="2000">
                <a:solidFill>
                  <a:srgbClr val="FF0000"/>
                </a:solidFill>
              </a:rPr>
              <a:t>enqueue</a:t>
            </a:r>
            <a:r>
              <a:rPr lang="en" sz="2000">
                <a:solidFill>
                  <a:schemeClr val="dk1"/>
                </a:solidFill>
              </a:rPr>
              <a:t>, </a:t>
            </a:r>
            <a:r>
              <a:rPr b="1" lang="en" sz="2000">
                <a:solidFill>
                  <a:srgbClr val="FF0000"/>
                </a:solidFill>
              </a:rPr>
              <a:t>dequeue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Stack (using a singly linked list)</a:t>
            </a:r>
            <a:endParaRPr b="1"/>
          </a:p>
        </p:txBody>
      </p:sp>
      <p:graphicFrame>
        <p:nvGraphicFramePr>
          <p:cNvPr id="686" name="Google Shape;686;p117"/>
          <p:cNvGraphicFramePr/>
          <p:nvPr/>
        </p:nvGraphicFramePr>
        <p:xfrm>
          <a:off x="448300" y="163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push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pop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peek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1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Stack (using a singly linked list)</a:t>
            </a:r>
            <a:endParaRPr b="1"/>
          </a:p>
        </p:txBody>
      </p:sp>
      <p:graphicFrame>
        <p:nvGraphicFramePr>
          <p:cNvPr id="692" name="Google Shape;692;p118"/>
          <p:cNvGraphicFramePr/>
          <p:nvPr/>
        </p:nvGraphicFramePr>
        <p:xfrm>
          <a:off x="448300" y="163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push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pop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peek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b="1"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Queue (using a doubly linked list)</a:t>
            </a:r>
            <a:endParaRPr b="1"/>
          </a:p>
        </p:txBody>
      </p:sp>
      <p:graphicFrame>
        <p:nvGraphicFramePr>
          <p:cNvPr id="698" name="Google Shape;698;p119"/>
          <p:cNvGraphicFramePr/>
          <p:nvPr/>
        </p:nvGraphicFramePr>
        <p:xfrm>
          <a:off x="448300" y="163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enqueue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dequeue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</a:rPr>
                        <a:t>______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1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Summary:  Queue (using a doubly linked list)</a:t>
            </a:r>
            <a:endParaRPr b="1"/>
          </a:p>
        </p:txBody>
      </p:sp>
      <p:graphicFrame>
        <p:nvGraphicFramePr>
          <p:cNvPr id="704" name="Google Shape;704;p120"/>
          <p:cNvGraphicFramePr/>
          <p:nvPr/>
        </p:nvGraphicFramePr>
        <p:xfrm>
          <a:off x="448300" y="163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{5E76E9E1-5D69-47B7-B311-9F6F95B8F05C}</a:tableStyleId>
              </a:tblPr>
              <a:tblGrid>
                <a:gridCol w="2249575"/>
                <a:gridCol w="2249575"/>
                <a:gridCol w="2249575"/>
              </a:tblGrid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Best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Worst Case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enqueue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4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dequeue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O(</a:t>
                      </a:r>
                      <a:r>
                        <a:rPr b="1" lang="en" sz="1400" u="none" cap="none" strike="noStrike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)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Maps &amp; HashTables</a:t>
            </a:r>
            <a:endParaRPr/>
          </a:p>
        </p:txBody>
      </p:sp>
      <p:sp>
        <p:nvSpPr>
          <p:cNvPr id="710" name="Google Shape;710;p1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716" name="Google Shape;716;p122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 is a data structure which implements an array-like data type to map </a:t>
            </a:r>
            <a:r>
              <a:rPr b="1" lang="en">
                <a:solidFill>
                  <a:srgbClr val="434343"/>
                </a:solidFill>
                <a:highlight>
                  <a:schemeClr val="lt1"/>
                </a:highlight>
              </a:rPr>
              <a:t>keys to values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. </a:t>
            </a:r>
            <a:endParaRPr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Uses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 to compute an </a:t>
            </a:r>
            <a:r>
              <a:rPr i="1" lang="en">
                <a:solidFill>
                  <a:srgbClr val="434343"/>
                </a:solidFill>
                <a:highlight>
                  <a:schemeClr val="lt1"/>
                </a:highlight>
              </a:rPr>
              <a:t>index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 into an array of </a:t>
            </a:r>
            <a:r>
              <a:rPr i="1" lang="en">
                <a:solidFill>
                  <a:srgbClr val="434343"/>
                </a:solidFill>
                <a:highlight>
                  <a:schemeClr val="lt1"/>
                </a:highlight>
              </a:rPr>
              <a:t>buckets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, where the desired key-value pair can be inserted and found.</a:t>
            </a:r>
            <a:endParaRPr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A hash function assigns an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b="1" lang="en"/>
              <a:t> value</a:t>
            </a:r>
            <a:r>
              <a:rPr lang="en"/>
              <a:t> to  a </a:t>
            </a:r>
            <a:r>
              <a:rPr lang="en" sz="2000">
                <a:solidFill>
                  <a:schemeClr val="dk1"/>
                </a:solidFill>
                <a:highlight>
                  <a:srgbClr val="FFFF00"/>
                </a:highlight>
              </a:rPr>
              <a:t>______</a:t>
            </a:r>
            <a:r>
              <a:rPr b="1" lang="en"/>
              <a:t> key</a:t>
            </a:r>
            <a:r>
              <a:rPr lang="en"/>
              <a:t>.</a:t>
            </a:r>
            <a:endParaRPr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FILL IN THE BLANK</a:t>
            </a:r>
            <a:endParaRPr/>
          </a:p>
        </p:txBody>
      </p:sp>
      <p:sp>
        <p:nvSpPr>
          <p:cNvPr id="722" name="Google Shape;722;p123"/>
          <p:cNvSpPr txBox="1"/>
          <p:nvPr>
            <p:ph idx="1" type="body"/>
          </p:nvPr>
        </p:nvSpPr>
        <p:spPr>
          <a:xfrm>
            <a:off x="311700" y="16096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 </a:t>
            </a:r>
            <a:r>
              <a:rPr b="1" lang="en">
                <a:solidFill>
                  <a:srgbClr val="FF0000"/>
                </a:solidFill>
                <a:highlight>
                  <a:schemeClr val="lt1"/>
                </a:highlight>
              </a:rPr>
              <a:t>hash table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 is a data structure which implements an array-like data type to map </a:t>
            </a:r>
            <a:r>
              <a:rPr b="1" lang="en">
                <a:solidFill>
                  <a:srgbClr val="434343"/>
                </a:solidFill>
                <a:highlight>
                  <a:schemeClr val="lt1"/>
                </a:highlight>
              </a:rPr>
              <a:t>keys to values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. </a:t>
            </a:r>
            <a:endParaRPr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Uses a </a:t>
            </a:r>
            <a:r>
              <a:rPr b="1" lang="en">
                <a:solidFill>
                  <a:srgbClr val="FF0000"/>
                </a:solidFill>
                <a:highlight>
                  <a:schemeClr val="lt1"/>
                </a:highlight>
              </a:rPr>
              <a:t>hash function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 to compute an </a:t>
            </a:r>
            <a:r>
              <a:rPr i="1" lang="en">
                <a:solidFill>
                  <a:srgbClr val="434343"/>
                </a:solidFill>
                <a:highlight>
                  <a:schemeClr val="lt1"/>
                </a:highlight>
              </a:rPr>
              <a:t>index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 into an array of </a:t>
            </a:r>
            <a:r>
              <a:rPr i="1" lang="en">
                <a:solidFill>
                  <a:srgbClr val="434343"/>
                </a:solidFill>
                <a:highlight>
                  <a:schemeClr val="lt1"/>
                </a:highlight>
              </a:rPr>
              <a:t>buckets</a:t>
            </a:r>
            <a:r>
              <a:rPr lang="en">
                <a:solidFill>
                  <a:srgbClr val="434343"/>
                </a:solidFill>
                <a:highlight>
                  <a:schemeClr val="lt1"/>
                </a:highlight>
              </a:rPr>
              <a:t>, where the desired key-value pair can be inserted and found.</a:t>
            </a:r>
            <a:endParaRPr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hash function assigns an </a:t>
            </a:r>
            <a:r>
              <a:rPr b="1" lang="en">
                <a:solidFill>
                  <a:srgbClr val="FF0000"/>
                </a:solidFill>
              </a:rPr>
              <a:t>integer</a:t>
            </a:r>
            <a:r>
              <a:rPr b="1" lang="en"/>
              <a:t> value</a:t>
            </a:r>
            <a:r>
              <a:rPr lang="en"/>
              <a:t> to  a </a:t>
            </a:r>
            <a:r>
              <a:rPr b="1" lang="en">
                <a:solidFill>
                  <a:srgbClr val="FF0000"/>
                </a:solidFill>
              </a:rPr>
              <a:t>specific</a:t>
            </a:r>
            <a:r>
              <a:rPr b="1" lang="en"/>
              <a:t> key</a:t>
            </a:r>
            <a:r>
              <a:rPr lang="en"/>
              <a:t>.</a:t>
            </a:r>
            <a:endParaRPr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34343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